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Zilla Slab Highlight"/>
      <p:regular r:id="rId36"/>
    </p:embeddedFont>
    <p:embeddedFont>
      <p:font typeface="EB Garamond"/>
      <p:regular r:id="rId37"/>
      <p:bold r:id="rId38"/>
      <p:italic r:id="rId39"/>
      <p:boldItalic r:id="rId40"/>
    </p:embeddedFont>
    <p:embeddedFont>
      <p:font typeface="Old Standard TT"/>
      <p:regular r:id="rId41"/>
      <p:bold r:id="rId42"/>
      <p: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boldItalic.fntdata"/><Relationship Id="rId20" Type="http://schemas.openxmlformats.org/officeDocument/2006/relationships/slide" Target="slides/slide15.xml"/><Relationship Id="rId42" Type="http://schemas.openxmlformats.org/officeDocument/2006/relationships/font" Target="fonts/OldStandardTT-bold.fntdata"/><Relationship Id="rId41" Type="http://schemas.openxmlformats.org/officeDocument/2006/relationships/font" Target="fonts/OldStandardTT-regular.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ldStandardTT-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EBGaramond-regular.fntdata"/><Relationship Id="rId14" Type="http://schemas.openxmlformats.org/officeDocument/2006/relationships/slide" Target="slides/slide9.xml"/><Relationship Id="rId36" Type="http://schemas.openxmlformats.org/officeDocument/2006/relationships/font" Target="fonts/ZillaSlabHighlight-regular.fntdata"/><Relationship Id="rId17" Type="http://schemas.openxmlformats.org/officeDocument/2006/relationships/slide" Target="slides/slide12.xml"/><Relationship Id="rId39" Type="http://schemas.openxmlformats.org/officeDocument/2006/relationships/font" Target="fonts/EBGaramond-italic.fntdata"/><Relationship Id="rId16" Type="http://schemas.openxmlformats.org/officeDocument/2006/relationships/slide" Target="slides/slide11.xml"/><Relationship Id="rId38" Type="http://schemas.openxmlformats.org/officeDocument/2006/relationships/font" Target="fonts/EBGaramon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386b9d4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386b9d4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7b3c73d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7b3c73d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7b3c73d1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7b3c73d1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65829eb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65829eb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8251b91e3_0_14: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8251b91e3_0_57: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8251b91e3_0_87: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8251b91e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8251b91e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8251b91e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8251b91e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8251b91e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18251b91e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30d4d16c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30d4d16c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8251b91e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8251b91e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8251b91e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8251b91e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8251b91e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8251b91e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7b3c73d1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7b3c73d1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7ebe983c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7ebe983c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7b3c73d1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17b3c73d1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65829ebb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165829ebb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7b3c73d1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7b3c73d1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65829ebb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65829ebb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8251b91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8251b91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65829eb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165829eb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8251b91e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8251b91e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30d4d16c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30d4d16c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7b3c73d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7b3c73d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30d4d16c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30d4d16c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7a24edce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17a24edc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30d4d16c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30d4d16c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30d4d16c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30d4d16c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G">
  <p:cSld name="TITLE_AND_BODY_2_1_1_1_1_1_1_1_1">
    <p:spTree>
      <p:nvGrpSpPr>
        <p:cNvPr id="55" name="Shape 55"/>
        <p:cNvGrpSpPr/>
        <p:nvPr/>
      </p:nvGrpSpPr>
      <p:grpSpPr>
        <a:xfrm>
          <a:off x="0" y="0"/>
          <a:ext cx="0" cy="0"/>
          <a:chOff x="0" y="0"/>
          <a:chExt cx="0" cy="0"/>
        </a:xfrm>
      </p:grpSpPr>
      <p:sp>
        <p:nvSpPr>
          <p:cNvPr id="56" name="Google Shape;56;p13"/>
          <p:cNvSpPr/>
          <p:nvPr>
            <p:ph idx="2" type="pic"/>
          </p:nvPr>
        </p:nvSpPr>
        <p:spPr>
          <a:xfrm>
            <a:off x="4233672" y="228600"/>
            <a:ext cx="4690800" cy="4690800"/>
          </a:xfrm>
          <a:prstGeom prst="rect">
            <a:avLst/>
          </a:prstGeom>
          <a:noFill/>
          <a:ln>
            <a:noFill/>
          </a:ln>
        </p:spPr>
      </p:sp>
      <p:sp>
        <p:nvSpPr>
          <p:cNvPr id="57" name="Google Shape;57;p13"/>
          <p:cNvSpPr txBox="1"/>
          <p:nvPr>
            <p:ph type="title"/>
          </p:nvPr>
        </p:nvSpPr>
        <p:spPr>
          <a:xfrm>
            <a:off x="228600" y="228600"/>
            <a:ext cx="3557100" cy="841200"/>
          </a:xfrm>
          <a:prstGeom prst="rect">
            <a:avLst/>
          </a:prstGeom>
        </p:spPr>
        <p:txBody>
          <a:bodyPr anchorCtr="0" anchor="t" bIns="0" lIns="0" spcFirstLastPara="1" rIns="0" wrap="square" tIns="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 name="Google Shape;58;p13"/>
          <p:cNvSpPr txBox="1"/>
          <p:nvPr>
            <p:ph idx="1" type="body"/>
          </p:nvPr>
        </p:nvSpPr>
        <p:spPr>
          <a:xfrm>
            <a:off x="228600" y="1600200"/>
            <a:ext cx="3557100" cy="33192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D">
  <p:cSld name="TITLE_AND_BODY_2_1_1_1_1_1">
    <p:spTree>
      <p:nvGrpSpPr>
        <p:cNvPr id="59" name="Shape 59"/>
        <p:cNvGrpSpPr/>
        <p:nvPr/>
      </p:nvGrpSpPr>
      <p:grpSpPr>
        <a:xfrm>
          <a:off x="0" y="0"/>
          <a:ext cx="0" cy="0"/>
          <a:chOff x="0" y="0"/>
          <a:chExt cx="0" cy="0"/>
        </a:xfrm>
      </p:grpSpPr>
      <p:sp>
        <p:nvSpPr>
          <p:cNvPr id="60" name="Google Shape;60;p14"/>
          <p:cNvSpPr txBox="1"/>
          <p:nvPr>
            <p:ph type="title"/>
          </p:nvPr>
        </p:nvSpPr>
        <p:spPr>
          <a:xfrm>
            <a:off x="228600" y="804675"/>
            <a:ext cx="3730200" cy="795600"/>
          </a:xfrm>
          <a:prstGeom prst="rect">
            <a:avLst/>
          </a:prstGeom>
        </p:spPr>
        <p:txBody>
          <a:bodyPr anchorCtr="0" anchor="t" bIns="0" lIns="0" spcFirstLastPara="1" rIns="0" wrap="square" tIns="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1" name="Google Shape;61;p14"/>
          <p:cNvSpPr txBox="1"/>
          <p:nvPr>
            <p:ph idx="1" type="body"/>
          </p:nvPr>
        </p:nvSpPr>
        <p:spPr>
          <a:xfrm>
            <a:off x="228600" y="1901954"/>
            <a:ext cx="3730200" cy="26976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2" name="Google Shape;62;p14"/>
          <p:cNvSpPr/>
          <p:nvPr>
            <p:ph idx="2" type="pic"/>
          </p:nvPr>
        </p:nvSpPr>
        <p:spPr>
          <a:xfrm>
            <a:off x="4233672" y="228600"/>
            <a:ext cx="4690800" cy="4690800"/>
          </a:xfrm>
          <a:prstGeom prst="round2DiagRect">
            <a:avLst>
              <a:gd fmla="val 16667" name="adj1"/>
              <a:gd fmla="val 0" name="adj2"/>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B">
  <p:cSld name="TITLE_AND_BODY_2_1_1_1">
    <p:spTree>
      <p:nvGrpSpPr>
        <p:cNvPr id="63" name="Shape 63"/>
        <p:cNvGrpSpPr/>
        <p:nvPr/>
      </p:nvGrpSpPr>
      <p:grpSpPr>
        <a:xfrm>
          <a:off x="0" y="0"/>
          <a:ext cx="0" cy="0"/>
          <a:chOff x="0" y="0"/>
          <a:chExt cx="0" cy="0"/>
        </a:xfrm>
      </p:grpSpPr>
      <p:sp>
        <p:nvSpPr>
          <p:cNvPr id="64" name="Google Shape;64;p15"/>
          <p:cNvSpPr/>
          <p:nvPr>
            <p:ph idx="2" type="pic"/>
          </p:nvPr>
        </p:nvSpPr>
        <p:spPr>
          <a:xfrm>
            <a:off x="4517136" y="475488"/>
            <a:ext cx="4188000" cy="4188000"/>
          </a:xfrm>
          <a:prstGeom prst="roundRect">
            <a:avLst>
              <a:gd fmla="val 8475" name="adj"/>
            </a:avLst>
          </a:prstGeom>
          <a:noFill/>
          <a:ln>
            <a:noFill/>
          </a:ln>
        </p:spPr>
      </p:sp>
      <p:sp>
        <p:nvSpPr>
          <p:cNvPr id="65" name="Google Shape;65;p15"/>
          <p:cNvSpPr txBox="1"/>
          <p:nvPr>
            <p:ph type="title"/>
          </p:nvPr>
        </p:nvSpPr>
        <p:spPr>
          <a:xfrm>
            <a:off x="548650" y="576075"/>
            <a:ext cx="3556800" cy="868800"/>
          </a:xfrm>
          <a:prstGeom prst="rect">
            <a:avLst/>
          </a:prstGeom>
        </p:spPr>
        <p:txBody>
          <a:bodyPr anchorCtr="0" anchor="t" bIns="0" lIns="0" spcFirstLastPara="1" rIns="0" wrap="square" tIns="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6" name="Google Shape;66;p15"/>
          <p:cNvSpPr txBox="1"/>
          <p:nvPr>
            <p:ph idx="1" type="body"/>
          </p:nvPr>
        </p:nvSpPr>
        <p:spPr>
          <a:xfrm>
            <a:off x="438912" y="1655064"/>
            <a:ext cx="3666600" cy="2871300"/>
          </a:xfrm>
          <a:prstGeom prst="rect">
            <a:avLst/>
          </a:prstGeom>
        </p:spPr>
        <p:txBody>
          <a:bodyPr anchorCtr="0" anchor="ctr" bIns="0" lIns="0" spcFirstLastPara="1" rIns="0" wrap="square" tIns="0">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cxnSp>
        <p:nvCxnSpPr>
          <p:cNvPr id="67" name="Google Shape;67;p15"/>
          <p:cNvCxnSpPr/>
          <p:nvPr/>
        </p:nvCxnSpPr>
        <p:spPr>
          <a:xfrm>
            <a:off x="530352" y="402336"/>
            <a:ext cx="1059900" cy="0"/>
          </a:xfrm>
          <a:prstGeom prst="straightConnector1">
            <a:avLst/>
          </a:prstGeom>
          <a:noFill/>
          <a:ln cap="flat" cmpd="sng" w="9525">
            <a:solidFill>
              <a:srgbClr val="595959"/>
            </a:solidFill>
            <a:prstDash val="solid"/>
            <a:round/>
            <a:headEnd len="sm" w="sm" type="none"/>
            <a:tailEnd len="sm" w="sm" type="none"/>
          </a:ln>
        </p:spPr>
      </p:cxnSp>
      <p:cxnSp>
        <p:nvCxnSpPr>
          <p:cNvPr id="68" name="Google Shape;68;p15"/>
          <p:cNvCxnSpPr/>
          <p:nvPr/>
        </p:nvCxnSpPr>
        <p:spPr>
          <a:xfrm>
            <a:off x="530352" y="4745736"/>
            <a:ext cx="10599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381275"/>
            <a:ext cx="8118600" cy="1854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1"/>
              </a:buClr>
              <a:buSzPts val="6000"/>
              <a:buNone/>
              <a:defRPr b="1" sz="5900">
                <a:highlight>
                  <a:schemeClr val="lt1"/>
                </a:highlight>
                <a:latin typeface="Zilla Slab Highlight"/>
                <a:ea typeface="Zilla Slab Highlight"/>
                <a:cs typeface="Zilla Slab Highlight"/>
                <a:sym typeface="Zilla Slab Highlight"/>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2.jpg"/><Relationship Id="rId4" Type="http://schemas.openxmlformats.org/officeDocument/2006/relationships/image" Target="../media/image34.png"/><Relationship Id="rId5" Type="http://schemas.openxmlformats.org/officeDocument/2006/relationships/image" Target="../media/image29.jpg"/><Relationship Id="rId6" Type="http://schemas.openxmlformats.org/officeDocument/2006/relationships/image" Target="../media/image36.png"/><Relationship Id="rId7"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Victory Vision</a:t>
            </a:r>
            <a:endParaRPr/>
          </a:p>
          <a:p>
            <a:pPr indent="0" lvl="0" marL="0" rtl="0" algn="ctr">
              <a:spcBef>
                <a:spcPts val="0"/>
              </a:spcBef>
              <a:spcAft>
                <a:spcPts val="0"/>
              </a:spcAft>
              <a:buNone/>
            </a:pPr>
            <a:r>
              <a:rPr lang="en" sz="3500"/>
              <a:t>Revamped</a:t>
            </a:r>
            <a:endParaRPr sz="3500"/>
          </a:p>
        </p:txBody>
      </p:sp>
      <p:sp>
        <p:nvSpPr>
          <p:cNvPr id="74" name="Google Shape;74;p16"/>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Dana Fulmer, Shayne Powell, Aaron Swan, Spencer Buck, Sal Sonmez</a:t>
            </a:r>
            <a:endParaRPr/>
          </a:p>
        </p:txBody>
      </p:sp>
      <p:pic>
        <p:nvPicPr>
          <p:cNvPr id="75" name="Google Shape;75;p16"/>
          <p:cNvPicPr preferRelativeResize="0"/>
          <p:nvPr/>
        </p:nvPicPr>
        <p:blipFill>
          <a:blip r:embed="rId3">
            <a:alphaModFix/>
          </a:blip>
          <a:stretch>
            <a:fillRect/>
          </a:stretch>
        </p:blipFill>
        <p:spPr>
          <a:xfrm>
            <a:off x="3572806" y="304800"/>
            <a:ext cx="1687781" cy="1588500"/>
          </a:xfrm>
          <a:prstGeom prst="rect">
            <a:avLst/>
          </a:prstGeom>
          <a:noFill/>
          <a:ln>
            <a:noFill/>
          </a:ln>
        </p:spPr>
      </p:pic>
      <p:pic>
        <p:nvPicPr>
          <p:cNvPr id="76" name="Google Shape;76;p16"/>
          <p:cNvPicPr preferRelativeResize="0"/>
          <p:nvPr/>
        </p:nvPicPr>
        <p:blipFill>
          <a:blip r:embed="rId4">
            <a:alphaModFix/>
          </a:blip>
          <a:stretch>
            <a:fillRect/>
          </a:stretch>
        </p:blipFill>
        <p:spPr>
          <a:xfrm>
            <a:off x="0" y="0"/>
            <a:ext cx="2858426" cy="2858426"/>
          </a:xfrm>
          <a:prstGeom prst="rect">
            <a:avLst/>
          </a:prstGeom>
          <a:noFill/>
          <a:ln>
            <a:noFill/>
          </a:ln>
        </p:spPr>
      </p:pic>
      <p:pic>
        <p:nvPicPr>
          <p:cNvPr id="77" name="Google Shape;77;p16"/>
          <p:cNvPicPr preferRelativeResize="0"/>
          <p:nvPr/>
        </p:nvPicPr>
        <p:blipFill>
          <a:blip r:embed="rId5">
            <a:alphaModFix/>
          </a:blip>
          <a:stretch>
            <a:fillRect/>
          </a:stretch>
        </p:blipFill>
        <p:spPr>
          <a:xfrm>
            <a:off x="5473828" y="0"/>
            <a:ext cx="3497150" cy="1713600"/>
          </a:xfrm>
          <a:prstGeom prst="rect">
            <a:avLst/>
          </a:prstGeom>
          <a:noFill/>
          <a:ln>
            <a:noFill/>
          </a:ln>
        </p:spPr>
      </p:pic>
      <p:pic>
        <p:nvPicPr>
          <p:cNvPr id="78" name="Google Shape;78;p16"/>
          <p:cNvPicPr preferRelativeResize="0"/>
          <p:nvPr/>
        </p:nvPicPr>
        <p:blipFill>
          <a:blip r:embed="rId6">
            <a:alphaModFix/>
          </a:blip>
          <a:stretch>
            <a:fillRect/>
          </a:stretch>
        </p:blipFill>
        <p:spPr>
          <a:xfrm>
            <a:off x="7207025" y="4537925"/>
            <a:ext cx="1888950" cy="539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XGBoost + Neural Network</a:t>
            </a:r>
            <a:endParaRPr/>
          </a:p>
        </p:txBody>
      </p:sp>
      <p:sp>
        <p:nvSpPr>
          <p:cNvPr id="140" name="Google Shape;140;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a:t>
            </a:r>
            <a:r>
              <a:rPr lang="en" sz="1600"/>
              <a:t>We had originally assumed that the data predictions would be more accurate if we filtered the data through both an XGBoost model and a Neural Network model.</a:t>
            </a:r>
            <a:endParaRPr sz="1600"/>
          </a:p>
          <a:p>
            <a:pPr indent="0" lvl="0" marL="0" rtl="0" algn="l">
              <a:spcBef>
                <a:spcPts val="1200"/>
              </a:spcBef>
              <a:spcAft>
                <a:spcPts val="0"/>
              </a:spcAft>
              <a:buNone/>
            </a:pPr>
            <a:r>
              <a:rPr lang="en" sz="2600"/>
              <a:t>⇒</a:t>
            </a:r>
            <a:r>
              <a:rPr lang="en" sz="1600"/>
              <a:t>The results were worse than anticipated as proven by the mean_squared_error of the combination model’s predictions.</a:t>
            </a:r>
            <a:endParaRPr sz="1600"/>
          </a:p>
          <a:p>
            <a:pPr indent="-349250" lvl="0" marL="457200" rtl="0" algn="l">
              <a:spcBef>
                <a:spcPts val="1200"/>
              </a:spcBef>
              <a:spcAft>
                <a:spcPts val="0"/>
              </a:spcAft>
              <a:buSzPts val="1900"/>
              <a:buChar char="-"/>
            </a:pPr>
            <a:r>
              <a:rPr lang="en" sz="1200"/>
              <a:t>144.69810634111252</a:t>
            </a:r>
            <a:endParaRPr sz="1200"/>
          </a:p>
          <a:p>
            <a:pPr indent="-304800" lvl="0" marL="457200" rtl="0" algn="l">
              <a:spcBef>
                <a:spcPts val="0"/>
              </a:spcBef>
              <a:spcAft>
                <a:spcPts val="0"/>
              </a:spcAft>
              <a:buSzPts val="1200"/>
              <a:buChar char="-"/>
            </a:pPr>
            <a:r>
              <a:rPr lang="en" sz="1200"/>
              <a:t>Mean squared error at such a large area means that the predictions are significantly far/different from the original data</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XGBoost</a:t>
            </a:r>
            <a:endParaRPr/>
          </a:p>
        </p:txBody>
      </p:sp>
      <p:sp>
        <p:nvSpPr>
          <p:cNvPr id="146" name="Google Shape;146;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a:t>
            </a:r>
            <a:r>
              <a:rPr lang="en" sz="1600"/>
              <a:t>Despite the combination model not working as anticipated, we decided to test a singular model, this time being XGBoost Regressor to make predictions.</a:t>
            </a:r>
            <a:endParaRPr sz="1600"/>
          </a:p>
          <a:p>
            <a:pPr indent="0" lvl="0" marL="0" rtl="0" algn="l">
              <a:spcBef>
                <a:spcPts val="1200"/>
              </a:spcBef>
              <a:spcAft>
                <a:spcPts val="0"/>
              </a:spcAft>
              <a:buNone/>
            </a:pPr>
            <a:r>
              <a:rPr lang="en" sz="2600"/>
              <a:t>⇒</a:t>
            </a:r>
            <a:r>
              <a:rPr lang="en" sz="1600"/>
              <a:t>The results for the singular model were much better.  The mean_square_error of just XGBoost is much lower than the combined models.</a:t>
            </a:r>
            <a:endParaRPr sz="1600"/>
          </a:p>
          <a:p>
            <a:pPr indent="-342900" lvl="0" marL="457200" rtl="0" algn="l">
              <a:spcBef>
                <a:spcPts val="1200"/>
              </a:spcBef>
              <a:spcAft>
                <a:spcPts val="0"/>
              </a:spcAft>
              <a:buSzPts val="1800"/>
              <a:buChar char="-"/>
            </a:pPr>
            <a:r>
              <a:rPr lang="en" sz="1100"/>
              <a:t>0.007714637396182838</a:t>
            </a:r>
            <a:endParaRPr sz="1100"/>
          </a:p>
          <a:p>
            <a:pPr indent="-304800" lvl="0" marL="457200" rtl="0" algn="l">
              <a:spcBef>
                <a:spcPts val="0"/>
              </a:spcBef>
              <a:spcAft>
                <a:spcPts val="0"/>
              </a:spcAft>
              <a:buSzPts val="1200"/>
              <a:buChar char="-"/>
            </a:pPr>
            <a:r>
              <a:rPr lang="en" sz="1200"/>
              <a:t>.007 instead of 144.7</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XGBoost Optimization</a:t>
            </a:r>
            <a:endParaRPr/>
          </a:p>
        </p:txBody>
      </p:sp>
      <p:sp>
        <p:nvSpPr>
          <p:cNvPr id="152" name="Google Shape;152;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a:t>
            </a:r>
            <a:r>
              <a:rPr lang="en" sz="1600"/>
              <a:t>Since XGBoost was the better model to use in order to make predictions in regards to KDR, that was the model chosen from Optimization.</a:t>
            </a:r>
            <a:endParaRPr sz="1600"/>
          </a:p>
          <a:p>
            <a:pPr indent="0" lvl="0" marL="0" rtl="0" algn="l">
              <a:spcBef>
                <a:spcPts val="1200"/>
              </a:spcBef>
              <a:spcAft>
                <a:spcPts val="0"/>
              </a:spcAft>
              <a:buNone/>
            </a:pPr>
            <a:r>
              <a:rPr lang="en" sz="2600"/>
              <a:t>⇒</a:t>
            </a:r>
            <a:r>
              <a:rPr lang="en" sz="1600"/>
              <a:t>A function was set up to cycle through optimization tactics, and the results are appeasing.</a:t>
            </a:r>
            <a:endParaRPr sz="1600"/>
          </a:p>
          <a:p>
            <a:pPr indent="-330200" lvl="0" marL="457200" rtl="0" algn="l">
              <a:spcBef>
                <a:spcPts val="1200"/>
              </a:spcBef>
              <a:spcAft>
                <a:spcPts val="0"/>
              </a:spcAft>
              <a:buSzPts val="1600"/>
              <a:buChar char="-"/>
            </a:pPr>
            <a:r>
              <a:rPr lang="en" sz="1600"/>
              <a:t>The mean  squared error was reduced by approximately 61%</a:t>
            </a:r>
            <a:endParaRPr sz="1600"/>
          </a:p>
          <a:p>
            <a:pPr indent="0" lvl="0" marL="0" rtl="0" algn="l">
              <a:spcBef>
                <a:spcPts val="1200"/>
              </a:spcBef>
              <a:spcAft>
                <a:spcPts val="1200"/>
              </a:spcAft>
              <a:buClr>
                <a:schemeClr val="dk1"/>
              </a:buClr>
              <a:buSzPts val="1100"/>
              <a:buFont typeface="Arial"/>
              <a:buNone/>
            </a:pPr>
            <a:r>
              <a:t/>
            </a:r>
            <a:endParaRPr sz="1600"/>
          </a:p>
        </p:txBody>
      </p:sp>
      <p:pic>
        <p:nvPicPr>
          <p:cNvPr id="153" name="Google Shape;153;p27"/>
          <p:cNvPicPr preferRelativeResize="0"/>
          <p:nvPr/>
        </p:nvPicPr>
        <p:blipFill>
          <a:blip r:embed="rId3">
            <a:alphaModFix/>
          </a:blip>
          <a:stretch>
            <a:fillRect/>
          </a:stretch>
        </p:blipFill>
        <p:spPr>
          <a:xfrm>
            <a:off x="311700" y="3053150"/>
            <a:ext cx="4831800" cy="181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512700" y="381275"/>
            <a:ext cx="8118600" cy="1854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CS2 and DOTA Analytics</a:t>
            </a:r>
            <a:endParaRPr/>
          </a:p>
        </p:txBody>
      </p:sp>
      <p:sp>
        <p:nvSpPr>
          <p:cNvPr id="159" name="Google Shape;159;p28"/>
          <p:cNvSpPr txBox="1"/>
          <p:nvPr>
            <p:ph type="title"/>
          </p:nvPr>
        </p:nvSpPr>
        <p:spPr>
          <a:xfrm>
            <a:off x="512700" y="3564825"/>
            <a:ext cx="4284000" cy="71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t>Dana Fulmer</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228600" y="228600"/>
            <a:ext cx="8610600" cy="8412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
              <a:t>Comprehensive Data Deep Dive</a:t>
            </a:r>
            <a:endParaRPr/>
          </a:p>
        </p:txBody>
      </p:sp>
      <p:sp>
        <p:nvSpPr>
          <p:cNvPr id="164" name="Google Shape;164;p29"/>
          <p:cNvSpPr txBox="1"/>
          <p:nvPr>
            <p:ph idx="1" type="body"/>
          </p:nvPr>
        </p:nvSpPr>
        <p:spPr>
          <a:xfrm>
            <a:off x="228600" y="1203300"/>
            <a:ext cx="3557100" cy="3716100"/>
          </a:xfrm>
          <a:prstGeom prst="rect">
            <a:avLst/>
          </a:prstGeom>
        </p:spPr>
        <p:txBody>
          <a:bodyPr anchorCtr="0" anchor="t" bIns="0" lIns="0" spcFirstLastPara="1" rIns="0" wrap="square" tIns="0">
            <a:normAutofit fontScale="77500" lnSpcReduction="20000"/>
          </a:bodyPr>
          <a:lstStyle/>
          <a:p>
            <a:pPr indent="-317182" lvl="0" marL="457200" rtl="0" algn="l">
              <a:spcBef>
                <a:spcPts val="0"/>
              </a:spcBef>
              <a:spcAft>
                <a:spcPts val="0"/>
              </a:spcAft>
              <a:buSzPct val="100000"/>
              <a:buChar char="●"/>
            </a:pPr>
            <a:r>
              <a:rPr lang="en"/>
              <a:t>Gathered comprehensive stats for all players via API, not limited to specific games.</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Char char="●"/>
            </a:pPr>
            <a:r>
              <a:rPr lang="en"/>
              <a:t>Filtered out extensive(over 55 batches of 50 players) zero values to refine dataset.</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Char char="●"/>
            </a:pPr>
            <a:r>
              <a:rPr lang="en"/>
              <a:t>Expanded data variety: more stats available for analysis.</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Char char="●"/>
            </a:pPr>
            <a:r>
              <a:rPr lang="en"/>
              <a:t>Challenges: Data nested differently per game, requiring careful extraction.</a:t>
            </a:r>
            <a:endParaRPr/>
          </a:p>
        </p:txBody>
      </p:sp>
      <p:pic>
        <p:nvPicPr>
          <p:cNvPr id="165" name="Google Shape;165;p29"/>
          <p:cNvPicPr preferRelativeResize="0"/>
          <p:nvPr/>
        </p:nvPicPr>
        <p:blipFill rotWithShape="1">
          <a:blip r:embed="rId3">
            <a:alphaModFix/>
          </a:blip>
          <a:srcRect b="6459" l="0" r="0" t="-6460"/>
          <a:stretch/>
        </p:blipFill>
        <p:spPr>
          <a:xfrm>
            <a:off x="3895775" y="1278125"/>
            <a:ext cx="5053500" cy="29215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228600" y="804675"/>
            <a:ext cx="3730200" cy="7956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Data Integration for Enhanced Analysis</a:t>
            </a:r>
            <a:endParaRPr/>
          </a:p>
        </p:txBody>
      </p:sp>
      <p:sp>
        <p:nvSpPr>
          <p:cNvPr id="170" name="Google Shape;170;p30"/>
          <p:cNvSpPr txBox="1"/>
          <p:nvPr>
            <p:ph idx="1" type="body"/>
          </p:nvPr>
        </p:nvSpPr>
        <p:spPr>
          <a:xfrm>
            <a:off x="228600" y="1901954"/>
            <a:ext cx="3730200" cy="2697600"/>
          </a:xfrm>
          <a:prstGeom prst="rect">
            <a:avLst/>
          </a:prstGeom>
        </p:spPr>
        <p:txBody>
          <a:bodyPr anchorCtr="0" anchor="t" bIns="0" lIns="0" spcFirstLastPara="1" rIns="0" wrap="square" tIns="0">
            <a:normAutofit fontScale="92500" lnSpcReduction="10000"/>
          </a:bodyPr>
          <a:lstStyle/>
          <a:p>
            <a:pPr indent="-334327" lvl="0" marL="457200" rtl="0" algn="l">
              <a:spcBef>
                <a:spcPts val="0"/>
              </a:spcBef>
              <a:spcAft>
                <a:spcPts val="0"/>
              </a:spcAft>
              <a:buSzPct val="100000"/>
              <a:buChar char="●"/>
            </a:pPr>
            <a:r>
              <a:rPr lang="en"/>
              <a:t>Integrated filtered player data (title IDs) with cleaned player stats (only player ids +stats no game info).</a:t>
            </a:r>
            <a:endParaRPr/>
          </a:p>
          <a:p>
            <a:pPr indent="-334327" lvl="0" marL="457200" rtl="0" algn="l">
              <a:spcBef>
                <a:spcPts val="0"/>
              </a:spcBef>
              <a:spcAft>
                <a:spcPts val="0"/>
              </a:spcAft>
              <a:buSzPct val="100000"/>
              <a:buChar char="●"/>
            </a:pPr>
            <a:r>
              <a:rPr lang="en"/>
              <a:t>Dropped unnecessary columns from player data.</a:t>
            </a:r>
            <a:endParaRPr/>
          </a:p>
          <a:p>
            <a:pPr indent="-334327" lvl="0" marL="457200" rtl="0" algn="l">
              <a:spcBef>
                <a:spcPts val="0"/>
              </a:spcBef>
              <a:spcAft>
                <a:spcPts val="0"/>
              </a:spcAft>
              <a:buSzPct val="100000"/>
              <a:buChar char="●"/>
            </a:pPr>
            <a:r>
              <a:rPr lang="en"/>
              <a:t>Joined data on player_id.</a:t>
            </a:r>
            <a:endParaRPr/>
          </a:p>
          <a:p>
            <a:pPr indent="-334327" lvl="0" marL="457200" rtl="0" algn="l">
              <a:spcBef>
                <a:spcPts val="0"/>
              </a:spcBef>
              <a:spcAft>
                <a:spcPts val="0"/>
              </a:spcAft>
              <a:buSzPct val="100000"/>
              <a:buChar char="●"/>
            </a:pPr>
            <a:r>
              <a:rPr lang="en"/>
              <a:t>Split dataset by title_id (CS2, Dota).</a:t>
            </a:r>
            <a:endParaRPr/>
          </a:p>
          <a:p>
            <a:pPr indent="-334327" lvl="0" marL="457200" rtl="0" algn="l">
              <a:spcBef>
                <a:spcPts val="0"/>
              </a:spcBef>
              <a:spcAft>
                <a:spcPts val="0"/>
              </a:spcAft>
              <a:buSzPct val="100000"/>
              <a:buChar char="●"/>
            </a:pPr>
            <a:r>
              <a:rPr lang="en"/>
              <a:t>Manually renamed DataFrames.</a:t>
            </a:r>
            <a:endParaRPr/>
          </a:p>
          <a:p>
            <a:pPr indent="-334327" lvl="0" marL="457200" rtl="0" algn="l">
              <a:spcBef>
                <a:spcPts val="0"/>
              </a:spcBef>
              <a:spcAft>
                <a:spcPts val="0"/>
              </a:spcAft>
              <a:buSzPct val="100000"/>
              <a:buChar char="●"/>
            </a:pPr>
            <a:r>
              <a:rPr lang="en"/>
              <a:t>Pickled DataFrames for future use.</a:t>
            </a:r>
            <a:endParaRPr/>
          </a:p>
        </p:txBody>
      </p:sp>
      <p:pic>
        <p:nvPicPr>
          <p:cNvPr id="171" name="Google Shape;171;p30"/>
          <p:cNvPicPr preferRelativeResize="0"/>
          <p:nvPr>
            <p:ph idx="2" type="pic"/>
          </p:nvPr>
        </p:nvPicPr>
        <p:blipFill>
          <a:blip r:embed="rId3">
            <a:alphaModFix/>
          </a:blip>
          <a:stretch>
            <a:fillRect/>
          </a:stretch>
        </p:blipFill>
        <p:spPr>
          <a:xfrm>
            <a:off x="4233672" y="228600"/>
            <a:ext cx="4690800" cy="4690800"/>
          </a:xfrm>
          <a:prstGeom prst="round2DiagRect">
            <a:avLst>
              <a:gd fmla="val 16667" name="adj1"/>
              <a:gd fmla="val 0" name="adj2"/>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613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 Analysis for Enhanced Data Insights</a:t>
            </a:r>
            <a:endParaRPr/>
          </a:p>
        </p:txBody>
      </p:sp>
      <p:sp>
        <p:nvSpPr>
          <p:cNvPr id="176" name="Google Shape;176;p31"/>
          <p:cNvSpPr txBox="1"/>
          <p:nvPr>
            <p:ph idx="1" type="body"/>
          </p:nvPr>
        </p:nvSpPr>
        <p:spPr>
          <a:xfrm>
            <a:off x="311700" y="1171675"/>
            <a:ext cx="3999900" cy="3397200"/>
          </a:xfrm>
          <a:prstGeom prst="rect">
            <a:avLst/>
          </a:prstGeom>
        </p:spPr>
        <p:txBody>
          <a:bodyPr anchorCtr="0" anchor="ctr" bIns="0" lIns="0" spcFirstLastPara="1" rIns="0" wrap="square" tIns="0">
            <a:normAutofit/>
          </a:bodyPr>
          <a:lstStyle/>
          <a:p>
            <a:pPr indent="-317500" lvl="0" marL="457200" rtl="0" algn="l">
              <a:spcBef>
                <a:spcPts val="0"/>
              </a:spcBef>
              <a:spcAft>
                <a:spcPts val="0"/>
              </a:spcAft>
              <a:buSzPts val="1400"/>
              <a:buChar char="●"/>
            </a:pPr>
            <a:r>
              <a:rPr lang="en"/>
              <a:t>Performance Metrics: Avg. Kills/Deaths, Win Rates.</a:t>
            </a:r>
            <a:endParaRPr/>
          </a:p>
          <a:p>
            <a:pPr indent="-317500" lvl="0" marL="457200" rtl="0" algn="l">
              <a:spcBef>
                <a:spcPts val="0"/>
              </a:spcBef>
              <a:spcAft>
                <a:spcPts val="0"/>
              </a:spcAft>
              <a:buSzPts val="1400"/>
              <a:buChar char="●"/>
            </a:pPr>
            <a:r>
              <a:rPr lang="en"/>
              <a:t>Utility Metrics: Objective-Focused Actions (CS2: Defuses, Plants).</a:t>
            </a:r>
            <a:endParaRPr/>
          </a:p>
          <a:p>
            <a:pPr indent="-317500" lvl="0" marL="457200" rtl="0" algn="l">
              <a:spcBef>
                <a:spcPts val="0"/>
              </a:spcBef>
              <a:spcAft>
                <a:spcPts val="0"/>
              </a:spcAft>
              <a:buSzPts val="1400"/>
              <a:buChar char="●"/>
            </a:pPr>
            <a:r>
              <a:rPr lang="en"/>
              <a:t>Dota Experience Metrics: Total Games Played, Consistency Scores.</a:t>
            </a:r>
            <a:endParaRPr/>
          </a:p>
        </p:txBody>
      </p:sp>
      <p:sp>
        <p:nvSpPr>
          <p:cNvPr id="177" name="Google Shape;177;p31"/>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 Descriptive Analysis: Summarized key statistics for performance, utility, and experience metrics to understand player behavior and contributions.  </a:t>
            </a:r>
            <a:endParaRPr/>
          </a:p>
          <a:p>
            <a:pPr indent="0" lvl="0" marL="0" rtl="0" algn="l">
              <a:spcBef>
                <a:spcPts val="1200"/>
              </a:spcBef>
              <a:spcAft>
                <a:spcPts val="0"/>
              </a:spcAft>
              <a:buClr>
                <a:schemeClr val="dk1"/>
              </a:buClr>
              <a:buSzPts val="1100"/>
              <a:buFont typeface="Arial"/>
              <a:buNone/>
            </a:pPr>
            <a:r>
              <a:rPr lang="en"/>
              <a:t>- Correlation Analysis: Identified relationships between metrics, such as the link between high kill averages and win rates or objective completions and team success.  </a:t>
            </a:r>
            <a:endParaRPr/>
          </a:p>
          <a:p>
            <a:pPr indent="0" lvl="0" marL="0" rtl="0" algn="l">
              <a:spcBef>
                <a:spcPts val="1200"/>
              </a:spcBef>
              <a:spcAft>
                <a:spcPts val="0"/>
              </a:spcAft>
              <a:buClr>
                <a:schemeClr val="dk1"/>
              </a:buClr>
              <a:buSzPts val="1100"/>
              <a:buFont typeface="Arial"/>
              <a:buNone/>
            </a:pPr>
            <a:r>
              <a:rPr lang="en"/>
              <a:t>- Player Segmentation: Used clustering to group players by performance and experience, uncovering distinct profiles like high-impact fraggers and objective specialists.  </a:t>
            </a:r>
            <a:endParaRPr/>
          </a:p>
          <a:p>
            <a:pPr indent="0" lvl="0" marL="0" rtl="0" algn="l">
              <a:spcBef>
                <a:spcPts val="1200"/>
              </a:spcBef>
              <a:spcAft>
                <a:spcPts val="1200"/>
              </a:spcAft>
              <a:buNone/>
            </a:pPr>
            <a:r>
              <a:t/>
            </a:r>
            <a:endParaRPr/>
          </a:p>
        </p:txBody>
      </p:sp>
      <p:sp>
        <p:nvSpPr>
          <p:cNvPr id="178" name="Google Shape;178;p31"/>
          <p:cNvSpPr txBox="1"/>
          <p:nvPr/>
        </p:nvSpPr>
        <p:spPr>
          <a:xfrm>
            <a:off x="0" y="3657125"/>
            <a:ext cx="4530000" cy="64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Dota Player Base: 299 players</a:t>
            </a:r>
            <a:endParaRPr sz="1800">
              <a:solidFill>
                <a:schemeClr val="dk1"/>
              </a:solidFill>
              <a:latin typeface="Old Standard TT"/>
              <a:ea typeface="Old Standard TT"/>
              <a:cs typeface="Old Standard TT"/>
              <a:sym typeface="Old Standard TT"/>
            </a:endParaRPr>
          </a:p>
        </p:txBody>
      </p:sp>
      <p:sp>
        <p:nvSpPr>
          <p:cNvPr id="179" name="Google Shape;179;p31"/>
          <p:cNvSpPr txBox="1"/>
          <p:nvPr/>
        </p:nvSpPr>
        <p:spPr>
          <a:xfrm>
            <a:off x="0" y="4097500"/>
            <a:ext cx="35862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CS2 Player Base: 1469 players</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CS2 Graphs</a:t>
            </a:r>
            <a:endParaRPr/>
          </a:p>
        </p:txBody>
      </p:sp>
      <p:pic>
        <p:nvPicPr>
          <p:cNvPr id="185" name="Google Shape;185;p32"/>
          <p:cNvPicPr preferRelativeResize="0"/>
          <p:nvPr/>
        </p:nvPicPr>
        <p:blipFill>
          <a:blip r:embed="rId3">
            <a:alphaModFix/>
          </a:blip>
          <a:stretch>
            <a:fillRect/>
          </a:stretch>
        </p:blipFill>
        <p:spPr>
          <a:xfrm>
            <a:off x="0" y="0"/>
            <a:ext cx="2672499" cy="2571750"/>
          </a:xfrm>
          <a:prstGeom prst="rect">
            <a:avLst/>
          </a:prstGeom>
          <a:noFill/>
          <a:ln>
            <a:noFill/>
          </a:ln>
        </p:spPr>
      </p:pic>
      <p:pic>
        <p:nvPicPr>
          <p:cNvPr id="186" name="Google Shape;186;p32"/>
          <p:cNvPicPr preferRelativeResize="0"/>
          <p:nvPr/>
        </p:nvPicPr>
        <p:blipFill>
          <a:blip r:embed="rId4">
            <a:alphaModFix/>
          </a:blip>
          <a:stretch>
            <a:fillRect/>
          </a:stretch>
        </p:blipFill>
        <p:spPr>
          <a:xfrm>
            <a:off x="2672500" y="0"/>
            <a:ext cx="2557500" cy="2605950"/>
          </a:xfrm>
          <a:prstGeom prst="rect">
            <a:avLst/>
          </a:prstGeom>
          <a:noFill/>
          <a:ln>
            <a:noFill/>
          </a:ln>
        </p:spPr>
      </p:pic>
      <p:pic>
        <p:nvPicPr>
          <p:cNvPr id="187" name="Google Shape;187;p32"/>
          <p:cNvPicPr preferRelativeResize="0"/>
          <p:nvPr/>
        </p:nvPicPr>
        <p:blipFill>
          <a:blip r:embed="rId5">
            <a:alphaModFix/>
          </a:blip>
          <a:stretch>
            <a:fillRect/>
          </a:stretch>
        </p:blipFill>
        <p:spPr>
          <a:xfrm>
            <a:off x="6471500" y="6"/>
            <a:ext cx="2672500" cy="2554431"/>
          </a:xfrm>
          <a:prstGeom prst="rect">
            <a:avLst/>
          </a:prstGeom>
          <a:noFill/>
          <a:ln>
            <a:noFill/>
          </a:ln>
        </p:spPr>
      </p:pic>
      <p:pic>
        <p:nvPicPr>
          <p:cNvPr id="188" name="Google Shape;188;p32"/>
          <p:cNvPicPr preferRelativeResize="0"/>
          <p:nvPr/>
        </p:nvPicPr>
        <p:blipFill>
          <a:blip r:embed="rId6">
            <a:alphaModFix/>
          </a:blip>
          <a:stretch>
            <a:fillRect/>
          </a:stretch>
        </p:blipFill>
        <p:spPr>
          <a:xfrm>
            <a:off x="1623775" y="2557100"/>
            <a:ext cx="2557499" cy="2557499"/>
          </a:xfrm>
          <a:prstGeom prst="rect">
            <a:avLst/>
          </a:prstGeom>
          <a:noFill/>
          <a:ln>
            <a:noFill/>
          </a:ln>
        </p:spPr>
      </p:pic>
      <p:pic>
        <p:nvPicPr>
          <p:cNvPr id="189" name="Google Shape;189;p32"/>
          <p:cNvPicPr preferRelativeResize="0"/>
          <p:nvPr/>
        </p:nvPicPr>
        <p:blipFill>
          <a:blip r:embed="rId7">
            <a:alphaModFix/>
          </a:blip>
          <a:stretch>
            <a:fillRect/>
          </a:stretch>
        </p:blipFill>
        <p:spPr>
          <a:xfrm>
            <a:off x="6586500" y="2554438"/>
            <a:ext cx="2557500" cy="2562825"/>
          </a:xfrm>
          <a:prstGeom prst="rect">
            <a:avLst/>
          </a:prstGeom>
          <a:noFill/>
          <a:ln>
            <a:noFill/>
          </a:ln>
        </p:spPr>
      </p:pic>
      <p:sp>
        <p:nvSpPr>
          <p:cNvPr id="190" name="Google Shape;190;p32"/>
          <p:cNvSpPr txBox="1"/>
          <p:nvPr/>
        </p:nvSpPr>
        <p:spPr>
          <a:xfrm>
            <a:off x="4239050" y="2813400"/>
            <a:ext cx="2721300" cy="22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Avg Performance Score</a:t>
            </a: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205 (Top: 430)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Avg Kills per Game</a:t>
            </a: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31 (Top Performers: ~40+)</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rPr b="1" lang="en" sz="1100">
                <a:solidFill>
                  <a:schemeClr val="dk1"/>
                </a:solidFill>
              </a:rPr>
              <a:t>Avg Win Rate</a:t>
            </a: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52% (Top Performers: ~47%-53%)</a:t>
            </a:r>
            <a:endParaRPr sz="1100">
              <a:solidFill>
                <a:schemeClr val="dk1"/>
              </a:solidFill>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CS2 Heat Map</a:t>
            </a:r>
            <a:endParaRPr/>
          </a:p>
        </p:txBody>
      </p:sp>
      <p:pic>
        <p:nvPicPr>
          <p:cNvPr id="196" name="Google Shape;196;p33"/>
          <p:cNvPicPr preferRelativeResize="0"/>
          <p:nvPr/>
        </p:nvPicPr>
        <p:blipFill>
          <a:blip r:embed="rId3">
            <a:alphaModFix/>
          </a:blip>
          <a:stretch>
            <a:fillRect/>
          </a:stretch>
        </p:blipFill>
        <p:spPr>
          <a:xfrm>
            <a:off x="1989775" y="64050"/>
            <a:ext cx="6878774" cy="4886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Dota Graphs</a:t>
            </a:r>
            <a:endParaRPr/>
          </a:p>
        </p:txBody>
      </p:sp>
      <p:pic>
        <p:nvPicPr>
          <p:cNvPr id="202" name="Google Shape;202;p34"/>
          <p:cNvPicPr preferRelativeResize="0"/>
          <p:nvPr/>
        </p:nvPicPr>
        <p:blipFill>
          <a:blip r:embed="rId3">
            <a:alphaModFix/>
          </a:blip>
          <a:stretch>
            <a:fillRect/>
          </a:stretch>
        </p:blipFill>
        <p:spPr>
          <a:xfrm>
            <a:off x="335700" y="8663"/>
            <a:ext cx="2954700" cy="2906670"/>
          </a:xfrm>
          <a:prstGeom prst="rect">
            <a:avLst/>
          </a:prstGeom>
          <a:noFill/>
          <a:ln>
            <a:noFill/>
          </a:ln>
        </p:spPr>
      </p:pic>
      <p:pic>
        <p:nvPicPr>
          <p:cNvPr id="203" name="Google Shape;203;p34"/>
          <p:cNvPicPr preferRelativeResize="0"/>
          <p:nvPr/>
        </p:nvPicPr>
        <p:blipFill>
          <a:blip r:embed="rId4">
            <a:alphaModFix/>
          </a:blip>
          <a:stretch>
            <a:fillRect/>
          </a:stretch>
        </p:blipFill>
        <p:spPr>
          <a:xfrm>
            <a:off x="3290400" y="0"/>
            <a:ext cx="2954700" cy="2924000"/>
          </a:xfrm>
          <a:prstGeom prst="rect">
            <a:avLst/>
          </a:prstGeom>
          <a:noFill/>
          <a:ln>
            <a:noFill/>
          </a:ln>
        </p:spPr>
      </p:pic>
      <p:pic>
        <p:nvPicPr>
          <p:cNvPr id="204" name="Google Shape;204;p34"/>
          <p:cNvPicPr preferRelativeResize="0"/>
          <p:nvPr/>
        </p:nvPicPr>
        <p:blipFill>
          <a:blip r:embed="rId5">
            <a:alphaModFix/>
          </a:blip>
          <a:stretch>
            <a:fillRect/>
          </a:stretch>
        </p:blipFill>
        <p:spPr>
          <a:xfrm>
            <a:off x="6260775" y="0"/>
            <a:ext cx="2883225" cy="2923999"/>
          </a:xfrm>
          <a:prstGeom prst="rect">
            <a:avLst/>
          </a:prstGeom>
          <a:noFill/>
          <a:ln>
            <a:noFill/>
          </a:ln>
        </p:spPr>
      </p:pic>
      <p:sp>
        <p:nvSpPr>
          <p:cNvPr id="205" name="Google Shape;205;p34"/>
          <p:cNvSpPr txBox="1"/>
          <p:nvPr/>
        </p:nvSpPr>
        <p:spPr>
          <a:xfrm>
            <a:off x="3916600" y="2823425"/>
            <a:ext cx="4530000" cy="122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Role Metrics Summary</a:t>
            </a:r>
            <a:r>
              <a:rPr lang="e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Carry Rating</a:t>
            </a:r>
            <a:r>
              <a:rPr lang="en" sz="1100">
                <a:solidFill>
                  <a:schemeClr val="dk1"/>
                </a:solidFill>
              </a:rPr>
              <a:t>: Avg ~26,685, Top ~59,849</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Early Game Rating</a:t>
            </a:r>
            <a:r>
              <a:rPr lang="en" sz="1100">
                <a:solidFill>
                  <a:schemeClr val="dk1"/>
                </a:solidFill>
              </a:rPr>
              <a:t>:</a:t>
            </a:r>
            <a:r>
              <a:rPr lang="en" sz="1100">
                <a:solidFill>
                  <a:schemeClr val="dk1"/>
                </a:solidFill>
              </a:rPr>
              <a:t> </a:t>
            </a:r>
            <a:r>
              <a:rPr lang="en" sz="1100">
                <a:solidFill>
                  <a:schemeClr val="dk1"/>
                </a:solidFill>
              </a:rPr>
              <a:t>Avg ~0.44, Top ~1.</a:t>
            </a:r>
            <a:r>
              <a:rPr lang="en" sz="1100">
                <a:solidFill>
                  <a:schemeClr val="dk1"/>
                </a:solidFill>
              </a:rPr>
              <a:t>0</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Game Impact</a:t>
            </a:r>
            <a:r>
              <a:rPr lang="en" sz="1100">
                <a:solidFill>
                  <a:schemeClr val="dk1"/>
                </a:solidFill>
              </a:rPr>
              <a:t>:</a:t>
            </a:r>
            <a:r>
              <a:rPr lang="en" sz="1100">
                <a:solidFill>
                  <a:schemeClr val="dk1"/>
                </a:solidFill>
              </a:rPr>
              <a:t> </a:t>
            </a:r>
            <a:r>
              <a:rPr lang="en" sz="1100">
                <a:solidFill>
                  <a:schemeClr val="dk1"/>
                </a:solidFill>
              </a:rPr>
              <a:t>Avg ~1.20, Top ~14.05</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Goal</a:t>
            </a:r>
            <a:endParaRPr/>
          </a:p>
        </p:txBody>
      </p:sp>
      <p:sp>
        <p:nvSpPr>
          <p:cNvPr id="84" name="Google Shape;84;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600"/>
              <a:t>⇒</a:t>
            </a:r>
            <a:r>
              <a:rPr lang="en" sz="1600"/>
              <a:t>Our goal was to further determine whether or not it is </a:t>
            </a:r>
            <a:r>
              <a:rPr lang="en" sz="1600"/>
              <a:t>possible to predict the victorious party of a singular match-up or tournament. This was done through the access of multiple APIs that contain large collections of statistics for different competitive Video Games (eSports). The data gathered was then cleaned and put through alternate models(XGBoost, Neural Network, etc.).</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Dota Heat Map</a:t>
            </a:r>
            <a:endParaRPr/>
          </a:p>
        </p:txBody>
      </p:sp>
      <p:pic>
        <p:nvPicPr>
          <p:cNvPr id="211" name="Google Shape;211;p35"/>
          <p:cNvPicPr preferRelativeResize="0"/>
          <p:nvPr/>
        </p:nvPicPr>
        <p:blipFill>
          <a:blip r:embed="rId3">
            <a:alphaModFix/>
          </a:blip>
          <a:stretch>
            <a:fillRect/>
          </a:stretch>
        </p:blipFill>
        <p:spPr>
          <a:xfrm>
            <a:off x="2063525" y="103788"/>
            <a:ext cx="6941550" cy="4935926"/>
          </a:xfrm>
          <a:prstGeom prst="rect">
            <a:avLst/>
          </a:prstGeom>
          <a:noFill/>
          <a:ln>
            <a:noFill/>
          </a:ln>
        </p:spPr>
      </p:pic>
      <p:sp>
        <p:nvSpPr>
          <p:cNvPr id="212" name="Google Shape;212;p35"/>
          <p:cNvSpPr/>
          <p:nvPr/>
        </p:nvSpPr>
        <p:spPr>
          <a:xfrm>
            <a:off x="4887575" y="140350"/>
            <a:ext cx="74400" cy="12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 and Models Used</a:t>
            </a:r>
            <a:endParaRPr/>
          </a:p>
        </p:txBody>
      </p:sp>
      <p:sp>
        <p:nvSpPr>
          <p:cNvPr id="218" name="Google Shape;218;p36"/>
          <p:cNvSpPr txBox="1"/>
          <p:nvPr/>
        </p:nvSpPr>
        <p:spPr>
          <a:xfrm>
            <a:off x="4261725" y="893100"/>
            <a:ext cx="4314300" cy="783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Old Standard TT"/>
              <a:buChar char="-"/>
            </a:pPr>
            <a:r>
              <a:rPr lang="en" sz="1300">
                <a:solidFill>
                  <a:schemeClr val="dk1"/>
                </a:solidFill>
                <a:latin typeface="Old Standard TT"/>
                <a:ea typeface="Old Standard TT"/>
                <a:cs typeface="Old Standard TT"/>
                <a:sym typeface="Old Standard TT"/>
              </a:rPr>
              <a:t>Feature engineered Objective score to capture this data as a number instead of encoding</a:t>
            </a:r>
            <a:endParaRPr sz="1300">
              <a:solidFill>
                <a:schemeClr val="dk1"/>
              </a:solidFill>
              <a:latin typeface="Old Standard TT"/>
              <a:ea typeface="Old Standard TT"/>
              <a:cs typeface="Old Standard TT"/>
              <a:sym typeface="Old Standard TT"/>
            </a:endParaRPr>
          </a:p>
          <a:p>
            <a:pPr indent="-311150" lvl="0" marL="457200" rtl="0" algn="l">
              <a:spcBef>
                <a:spcPts val="0"/>
              </a:spcBef>
              <a:spcAft>
                <a:spcPts val="0"/>
              </a:spcAft>
              <a:buClr>
                <a:schemeClr val="dk1"/>
              </a:buClr>
              <a:buSzPts val="1300"/>
              <a:buFont typeface="Old Standard TT"/>
              <a:buChar char="-"/>
            </a:pPr>
            <a:r>
              <a:rPr lang="en" sz="1300">
                <a:solidFill>
                  <a:schemeClr val="dk1"/>
                </a:solidFill>
                <a:latin typeface="Old Standard TT"/>
                <a:ea typeface="Old Standard TT"/>
                <a:cs typeface="Old Standard TT"/>
                <a:sym typeface="Old Standard TT"/>
              </a:rPr>
              <a:t>For our Dota engineered K/D ratio</a:t>
            </a:r>
            <a:endParaRPr sz="1300">
              <a:solidFill>
                <a:schemeClr val="dk1"/>
              </a:solidFill>
              <a:latin typeface="Old Standard TT"/>
              <a:ea typeface="Old Standard TT"/>
              <a:cs typeface="Old Standard TT"/>
              <a:sym typeface="Old Standard TT"/>
            </a:endParaRPr>
          </a:p>
        </p:txBody>
      </p:sp>
      <p:pic>
        <p:nvPicPr>
          <p:cNvPr id="219" name="Google Shape;219;p36"/>
          <p:cNvPicPr preferRelativeResize="0"/>
          <p:nvPr/>
        </p:nvPicPr>
        <p:blipFill>
          <a:blip r:embed="rId3">
            <a:alphaModFix/>
          </a:blip>
          <a:stretch>
            <a:fillRect/>
          </a:stretch>
        </p:blipFill>
        <p:spPr>
          <a:xfrm>
            <a:off x="39238" y="1204975"/>
            <a:ext cx="4222475" cy="2940146"/>
          </a:xfrm>
          <a:prstGeom prst="rect">
            <a:avLst/>
          </a:prstGeom>
          <a:noFill/>
          <a:ln>
            <a:noFill/>
          </a:ln>
        </p:spPr>
      </p:pic>
      <p:sp>
        <p:nvSpPr>
          <p:cNvPr id="220" name="Google Shape;220;p36"/>
          <p:cNvSpPr txBox="1"/>
          <p:nvPr/>
        </p:nvSpPr>
        <p:spPr>
          <a:xfrm>
            <a:off x="4400450" y="1593525"/>
            <a:ext cx="46071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1. Neural Network</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Architecture: Multi-layer perceptron with batch normalization</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Purpose: Capture complex non-linear relationships in player performance</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Game-Specific Tuning: </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 CS2: Larger network (128-64-32 neurons)</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 Dota: Simpler network (32-16 neurons)</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2. XGBoost</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Implementation: Gradient boosting with early stopping</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Purpose: Robust handling of feature interactions</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Configuration:</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 CS2: More trees (200), deeper depth (6)</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 Dota: Conservative parameters (100 trees, depth 4)</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3. LightGBM</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Implementation: Gradient boosting with leaf-wise growth</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Purpose: Efficient handling of large datasets</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Optimization:</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 Early stopping for both games</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 Game-specific leaf configurations</a:t>
            </a:r>
            <a:endParaRPr sz="1200">
              <a:solidFill>
                <a:schemeClr val="dk1"/>
              </a:solidFill>
              <a:latin typeface="Old Standard TT"/>
              <a:ea typeface="Old Standard TT"/>
              <a:cs typeface="Old Standard TT"/>
              <a:sym typeface="Old Standard TT"/>
            </a:endParaRPr>
          </a:p>
        </p:txBody>
      </p:sp>
      <p:sp>
        <p:nvSpPr>
          <p:cNvPr id="221" name="Google Shape;221;p36"/>
          <p:cNvSpPr txBox="1"/>
          <p:nvPr/>
        </p:nvSpPr>
        <p:spPr>
          <a:xfrm>
            <a:off x="1140400" y="1204975"/>
            <a:ext cx="2304300" cy="354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45ACE4"/>
                </a:solidFill>
                <a:highlight>
                  <a:schemeClr val="dk1"/>
                </a:highlight>
                <a:latin typeface="Consolas"/>
                <a:ea typeface="Consolas"/>
                <a:cs typeface="Consolas"/>
                <a:sym typeface="Consolas"/>
              </a:rPr>
              <a:t>target</a:t>
            </a:r>
            <a:r>
              <a:rPr lang="en" sz="1050">
                <a:solidFill>
                  <a:srgbClr val="FF7EDB"/>
                </a:solidFill>
                <a:highlight>
                  <a:schemeClr val="dk1"/>
                </a:highlight>
                <a:latin typeface="Consolas"/>
                <a:ea typeface="Consolas"/>
                <a:cs typeface="Consolas"/>
                <a:sym typeface="Consolas"/>
              </a:rPr>
              <a:t> </a:t>
            </a:r>
            <a:r>
              <a:rPr lang="en" sz="1050">
                <a:solidFill>
                  <a:srgbClr val="FFFFFF"/>
                </a:solidFill>
                <a:highlight>
                  <a:schemeClr val="dk1"/>
                </a:highlight>
                <a:latin typeface="Consolas"/>
                <a:ea typeface="Consolas"/>
                <a:cs typeface="Consolas"/>
                <a:sym typeface="Consolas"/>
              </a:rPr>
              <a:t>=</a:t>
            </a:r>
            <a:r>
              <a:rPr lang="en" sz="1050">
                <a:solidFill>
                  <a:srgbClr val="FF7EDB"/>
                </a:solidFill>
                <a:highlight>
                  <a:schemeClr val="dk1"/>
                </a:highlight>
                <a:latin typeface="Consolas"/>
                <a:ea typeface="Consolas"/>
                <a:cs typeface="Consolas"/>
                <a:sym typeface="Consolas"/>
              </a:rPr>
              <a:t> </a:t>
            </a:r>
            <a:r>
              <a:rPr lang="en" sz="1050">
                <a:solidFill>
                  <a:srgbClr val="FF8B39"/>
                </a:solidFill>
                <a:highlight>
                  <a:schemeClr val="dk1"/>
                </a:highlight>
                <a:latin typeface="Consolas"/>
                <a:ea typeface="Consolas"/>
                <a:cs typeface="Consolas"/>
                <a:sym typeface="Consolas"/>
              </a:rPr>
              <a:t>'avg_win_rate'</a:t>
            </a:r>
            <a:endParaRPr sz="1050">
              <a:solidFill>
                <a:srgbClr val="FF8B39"/>
              </a:solidFill>
              <a:highlight>
                <a:schemeClr val="dk1"/>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id="222" name="Google Shape;222;p36"/>
          <p:cNvPicPr preferRelativeResize="0"/>
          <p:nvPr/>
        </p:nvPicPr>
        <p:blipFill>
          <a:blip r:embed="rId4">
            <a:alphaModFix/>
          </a:blip>
          <a:stretch>
            <a:fillRect/>
          </a:stretch>
        </p:blipFill>
        <p:spPr>
          <a:xfrm>
            <a:off x="615925" y="2968975"/>
            <a:ext cx="3353250" cy="140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Results</a:t>
            </a:r>
            <a:endParaRPr/>
          </a:p>
        </p:txBody>
      </p:sp>
      <p:sp>
        <p:nvSpPr>
          <p:cNvPr id="228" name="Google Shape;228;p37"/>
          <p:cNvSpPr txBox="1"/>
          <p:nvPr>
            <p:ph idx="1" type="body"/>
          </p:nvPr>
        </p:nvSpPr>
        <p:spPr>
          <a:xfrm>
            <a:off x="2169850" y="998825"/>
            <a:ext cx="2141700" cy="3995400"/>
          </a:xfrm>
          <a:prstGeom prst="rect">
            <a:avLst/>
          </a:prstGeom>
        </p:spPr>
        <p:txBody>
          <a:bodyPr anchorCtr="0" anchor="t" bIns="91425" lIns="91425" spcFirstLastPara="1" rIns="91425" wrap="square" tIns="91425">
            <a:normAutofit fontScale="92500" lnSpcReduction="10000"/>
          </a:bodyPr>
          <a:lstStyle/>
          <a:p>
            <a:pPr indent="0" lvl="0" marL="0" rtl="0" algn="l">
              <a:lnSpc>
                <a:spcPct val="100000"/>
              </a:lnSpc>
              <a:spcBef>
                <a:spcPts val="0"/>
              </a:spcBef>
              <a:spcAft>
                <a:spcPts val="0"/>
              </a:spcAft>
              <a:buNone/>
            </a:pPr>
            <a:r>
              <a:rPr lang="en" sz="1500"/>
              <a:t>CS2 Model Performance</a:t>
            </a:r>
            <a:endParaRPr sz="1500"/>
          </a:p>
          <a:p>
            <a:pPr indent="0" lvl="0" marL="0" rtl="0" algn="l">
              <a:lnSpc>
                <a:spcPct val="100000"/>
              </a:lnSpc>
              <a:spcBef>
                <a:spcPts val="0"/>
              </a:spcBef>
              <a:spcAft>
                <a:spcPts val="0"/>
              </a:spcAft>
              <a:buClr>
                <a:schemeClr val="dk1"/>
              </a:buClr>
              <a:buSzPct val="137500"/>
              <a:buFont typeface="Arial"/>
              <a:buNone/>
            </a:pPr>
            <a:r>
              <a:t/>
            </a:r>
            <a:endParaRPr sz="800"/>
          </a:p>
          <a:p>
            <a:pPr indent="0" lvl="0" marL="0" rtl="0" algn="l">
              <a:lnSpc>
                <a:spcPct val="100000"/>
              </a:lnSpc>
              <a:spcBef>
                <a:spcPts val="0"/>
              </a:spcBef>
              <a:spcAft>
                <a:spcPts val="0"/>
              </a:spcAft>
              <a:buClr>
                <a:schemeClr val="dk1"/>
              </a:buClr>
              <a:buSzPct val="91666"/>
              <a:buFont typeface="Arial"/>
              <a:buNone/>
            </a:pPr>
            <a:r>
              <a:rPr lang="en" sz="1200"/>
              <a:t>Neural Network:</a:t>
            </a:r>
            <a:endParaRPr sz="1200"/>
          </a:p>
          <a:p>
            <a:pPr indent="0" lvl="0" marL="0" rtl="0" algn="l">
              <a:lnSpc>
                <a:spcPct val="100000"/>
              </a:lnSpc>
              <a:spcBef>
                <a:spcPts val="0"/>
              </a:spcBef>
              <a:spcAft>
                <a:spcPts val="0"/>
              </a:spcAft>
              <a:buClr>
                <a:schemeClr val="dk1"/>
              </a:buClr>
              <a:buSzPct val="137500"/>
              <a:buFont typeface="Arial"/>
              <a:buNone/>
            </a:pPr>
            <a:r>
              <a:rPr lang="en" sz="800"/>
              <a:t>  </a:t>
            </a:r>
            <a:r>
              <a:rPr lang="en" sz="900"/>
              <a:t>- </a:t>
            </a:r>
            <a:r>
              <a:rPr b="1" lang="en" sz="900"/>
              <a:t>R² = 0.8912:</a:t>
            </a:r>
            <a:r>
              <a:rPr lang="en" sz="900"/>
              <a:t> Eplains ~89% of the variance in the target variable.</a:t>
            </a:r>
            <a:endParaRPr sz="900"/>
          </a:p>
          <a:p>
            <a:pPr indent="0" lvl="0" marL="0" rtl="0" algn="l">
              <a:lnSpc>
                <a:spcPct val="100000"/>
              </a:lnSpc>
              <a:spcBef>
                <a:spcPts val="0"/>
              </a:spcBef>
              <a:spcAft>
                <a:spcPts val="0"/>
              </a:spcAft>
              <a:buClr>
                <a:schemeClr val="dk1"/>
              </a:buClr>
              <a:buSzPct val="122222"/>
              <a:buFont typeface="Arial"/>
              <a:buNone/>
            </a:pPr>
            <a:r>
              <a:rPr lang="en" sz="900"/>
              <a:t>  - </a:t>
            </a:r>
            <a:r>
              <a:rPr b="1" lang="en" sz="900"/>
              <a:t>MAE = 0.1428:</a:t>
            </a:r>
            <a:r>
              <a:rPr lang="en" sz="900"/>
              <a:t> On average, the predictions deviate by ~0.14 from the actual values.</a:t>
            </a:r>
            <a:endParaRPr sz="900"/>
          </a:p>
          <a:p>
            <a:pPr indent="0" lvl="0" marL="0" rtl="0" algn="l">
              <a:lnSpc>
                <a:spcPct val="100000"/>
              </a:lnSpc>
              <a:spcBef>
                <a:spcPts val="0"/>
              </a:spcBef>
              <a:spcAft>
                <a:spcPts val="0"/>
              </a:spcAft>
              <a:buClr>
                <a:schemeClr val="dk1"/>
              </a:buClr>
              <a:buSzPct val="122222"/>
              <a:buFont typeface="Arial"/>
              <a:buNone/>
            </a:pPr>
            <a:r>
              <a:rPr lang="en" sz="900"/>
              <a:t>  - </a:t>
            </a:r>
            <a:r>
              <a:rPr b="1" lang="en" sz="900"/>
              <a:t>RMSE = 0.1791</a:t>
            </a:r>
            <a:r>
              <a:rPr lang="en" sz="900"/>
              <a:t>: Suggests low prediction error, confirming the model’s precision.</a:t>
            </a:r>
            <a:endParaRPr sz="900"/>
          </a:p>
          <a:p>
            <a:pPr indent="0" lvl="0" marL="0" rtl="0" algn="l">
              <a:lnSpc>
                <a:spcPct val="100000"/>
              </a:lnSpc>
              <a:spcBef>
                <a:spcPts val="0"/>
              </a:spcBef>
              <a:spcAft>
                <a:spcPts val="0"/>
              </a:spcAft>
              <a:buClr>
                <a:schemeClr val="dk1"/>
              </a:buClr>
              <a:buSzPct val="122222"/>
              <a:buFont typeface="Arial"/>
              <a:buNone/>
            </a:pPr>
            <a:r>
              <a:rPr lang="en" sz="900"/>
              <a:t>  - </a:t>
            </a:r>
            <a:r>
              <a:rPr b="1" lang="en" sz="900"/>
              <a:t>MSE = 0.0321</a:t>
            </a:r>
            <a:r>
              <a:rPr lang="en" sz="900"/>
              <a:t>: Minimal squared error indicates strong predictive accuracy.</a:t>
            </a:r>
            <a:endParaRPr sz="900"/>
          </a:p>
          <a:p>
            <a:pPr indent="0" lvl="0" marL="0" rtl="0" algn="l">
              <a:lnSpc>
                <a:spcPct val="100000"/>
              </a:lnSpc>
              <a:spcBef>
                <a:spcPts val="0"/>
              </a:spcBef>
              <a:spcAft>
                <a:spcPts val="0"/>
              </a:spcAft>
              <a:buClr>
                <a:schemeClr val="dk1"/>
              </a:buClr>
              <a:buSzPct val="137500"/>
              <a:buFont typeface="Arial"/>
              <a:buNone/>
            </a:pPr>
            <a:r>
              <a:t/>
            </a:r>
            <a:endParaRPr sz="800"/>
          </a:p>
          <a:p>
            <a:pPr indent="0" lvl="0" marL="0" rtl="0" algn="l">
              <a:lnSpc>
                <a:spcPct val="100000"/>
              </a:lnSpc>
              <a:spcBef>
                <a:spcPts val="0"/>
              </a:spcBef>
              <a:spcAft>
                <a:spcPts val="0"/>
              </a:spcAft>
              <a:buClr>
                <a:schemeClr val="dk1"/>
              </a:buClr>
              <a:buSzPct val="91666"/>
              <a:buFont typeface="Arial"/>
              <a:buNone/>
            </a:pPr>
            <a:r>
              <a:rPr lang="en" sz="1200"/>
              <a:t>XGBoost:</a:t>
            </a:r>
            <a:endParaRPr sz="1200"/>
          </a:p>
          <a:p>
            <a:pPr indent="0" lvl="0" marL="0" rtl="0" algn="l">
              <a:lnSpc>
                <a:spcPct val="100000"/>
              </a:lnSpc>
              <a:spcBef>
                <a:spcPts val="0"/>
              </a:spcBef>
              <a:spcAft>
                <a:spcPts val="0"/>
              </a:spcAft>
              <a:buClr>
                <a:schemeClr val="dk1"/>
              </a:buClr>
              <a:buSzPct val="122222"/>
              <a:buFont typeface="Arial"/>
              <a:buNone/>
            </a:pPr>
            <a:r>
              <a:rPr lang="en" sz="900"/>
              <a:t>  - </a:t>
            </a:r>
            <a:r>
              <a:rPr b="1" lang="en" sz="900"/>
              <a:t>R² = 0.9023</a:t>
            </a:r>
            <a:r>
              <a:rPr lang="en" sz="900"/>
              <a:t>: Highest variance explanation, ~90%.</a:t>
            </a:r>
            <a:endParaRPr sz="900"/>
          </a:p>
          <a:p>
            <a:pPr indent="0" lvl="0" marL="0" rtl="0" algn="l">
              <a:lnSpc>
                <a:spcPct val="100000"/>
              </a:lnSpc>
              <a:spcBef>
                <a:spcPts val="0"/>
              </a:spcBef>
              <a:spcAft>
                <a:spcPts val="0"/>
              </a:spcAft>
              <a:buClr>
                <a:schemeClr val="dk1"/>
              </a:buClr>
              <a:buSzPct val="122222"/>
              <a:buFont typeface="Arial"/>
              <a:buNone/>
            </a:pPr>
            <a:r>
              <a:rPr lang="en" sz="900"/>
              <a:t>  - </a:t>
            </a:r>
            <a:r>
              <a:rPr b="1" lang="en" sz="900"/>
              <a:t>MAE = 0.1325</a:t>
            </a:r>
            <a:r>
              <a:rPr lang="en" sz="900"/>
              <a:t>: Lower error than the Neural Network, highlighting better precision.</a:t>
            </a:r>
            <a:endParaRPr sz="900"/>
          </a:p>
          <a:p>
            <a:pPr indent="0" lvl="0" marL="0" rtl="0" algn="l">
              <a:lnSpc>
                <a:spcPct val="100000"/>
              </a:lnSpc>
              <a:spcBef>
                <a:spcPts val="0"/>
              </a:spcBef>
              <a:spcAft>
                <a:spcPts val="0"/>
              </a:spcAft>
              <a:buClr>
                <a:schemeClr val="dk1"/>
              </a:buClr>
              <a:buSzPct val="122222"/>
              <a:buFont typeface="Arial"/>
              <a:buNone/>
            </a:pPr>
            <a:r>
              <a:rPr lang="en" sz="900"/>
              <a:t>  - </a:t>
            </a:r>
            <a:r>
              <a:rPr b="1" lang="en" sz="900"/>
              <a:t>RMSE = 0.1685</a:t>
            </a:r>
            <a:r>
              <a:rPr lang="en" sz="900"/>
              <a:t>: Slightly better error control compared to other models.</a:t>
            </a:r>
            <a:endParaRPr sz="900"/>
          </a:p>
          <a:p>
            <a:pPr indent="0" lvl="0" marL="0" rtl="0" algn="l">
              <a:lnSpc>
                <a:spcPct val="100000"/>
              </a:lnSpc>
              <a:spcBef>
                <a:spcPts val="0"/>
              </a:spcBef>
              <a:spcAft>
                <a:spcPts val="0"/>
              </a:spcAft>
              <a:buClr>
                <a:schemeClr val="dk1"/>
              </a:buClr>
              <a:buSzPct val="122222"/>
              <a:buFont typeface="Arial"/>
              <a:buNone/>
            </a:pPr>
            <a:r>
              <a:rPr lang="en" sz="900"/>
              <a:t>  - </a:t>
            </a:r>
            <a:r>
              <a:rPr b="1" lang="en" sz="900"/>
              <a:t>MSE = 0.0284</a:t>
            </a:r>
            <a:r>
              <a:rPr lang="en" sz="900"/>
              <a:t>: Best performance with the smallest prediction errors.</a:t>
            </a:r>
            <a:endParaRPr sz="900"/>
          </a:p>
          <a:p>
            <a:pPr indent="0" lvl="0" marL="0" rtl="0" algn="l">
              <a:lnSpc>
                <a:spcPct val="100000"/>
              </a:lnSpc>
              <a:spcBef>
                <a:spcPts val="0"/>
              </a:spcBef>
              <a:spcAft>
                <a:spcPts val="0"/>
              </a:spcAft>
              <a:buClr>
                <a:schemeClr val="dk1"/>
              </a:buClr>
              <a:buSzPct val="137500"/>
              <a:buFont typeface="Arial"/>
              <a:buNone/>
            </a:pPr>
            <a:r>
              <a:t/>
            </a:r>
            <a:endParaRPr sz="800"/>
          </a:p>
          <a:p>
            <a:pPr indent="0" lvl="0" marL="0" rtl="0" algn="l">
              <a:lnSpc>
                <a:spcPct val="100000"/>
              </a:lnSpc>
              <a:spcBef>
                <a:spcPts val="0"/>
              </a:spcBef>
              <a:spcAft>
                <a:spcPts val="0"/>
              </a:spcAft>
              <a:buClr>
                <a:schemeClr val="dk1"/>
              </a:buClr>
              <a:buSzPct val="91666"/>
              <a:buFont typeface="Arial"/>
              <a:buNone/>
            </a:pPr>
            <a:r>
              <a:rPr lang="en" sz="1200"/>
              <a:t>LightGBM</a:t>
            </a:r>
            <a:r>
              <a:rPr lang="en" sz="1000"/>
              <a:t>:</a:t>
            </a:r>
            <a:endParaRPr sz="1000"/>
          </a:p>
          <a:p>
            <a:pPr indent="0" lvl="0" marL="0" rtl="0" algn="l">
              <a:lnSpc>
                <a:spcPct val="100000"/>
              </a:lnSpc>
              <a:spcBef>
                <a:spcPts val="0"/>
              </a:spcBef>
              <a:spcAft>
                <a:spcPts val="0"/>
              </a:spcAft>
              <a:buClr>
                <a:schemeClr val="dk1"/>
              </a:buClr>
              <a:buSzPct val="122222"/>
              <a:buFont typeface="Arial"/>
              <a:buNone/>
            </a:pPr>
            <a:r>
              <a:rPr lang="en" sz="900"/>
              <a:t>  - </a:t>
            </a:r>
            <a:r>
              <a:rPr b="1" lang="en" sz="900"/>
              <a:t>R² = 0.8978:</a:t>
            </a:r>
            <a:r>
              <a:rPr lang="en" sz="900"/>
              <a:t> Slightly lower variance explanation than XGBoost but still high.</a:t>
            </a:r>
            <a:endParaRPr sz="900"/>
          </a:p>
          <a:p>
            <a:pPr indent="0" lvl="0" marL="0" rtl="0" algn="l">
              <a:lnSpc>
                <a:spcPct val="100000"/>
              </a:lnSpc>
              <a:spcBef>
                <a:spcPts val="0"/>
              </a:spcBef>
              <a:spcAft>
                <a:spcPts val="0"/>
              </a:spcAft>
              <a:buClr>
                <a:schemeClr val="dk1"/>
              </a:buClr>
              <a:buSzPct val="122222"/>
              <a:buFont typeface="Arial"/>
              <a:buNone/>
            </a:pPr>
            <a:r>
              <a:rPr lang="en" sz="900"/>
              <a:t>  - </a:t>
            </a:r>
            <a:r>
              <a:rPr b="1" lang="en" sz="900"/>
              <a:t>MAE = 0.1367</a:t>
            </a:r>
            <a:r>
              <a:rPr lang="en" sz="900"/>
              <a:t>: Balanced error, performing closely to XGBoost.</a:t>
            </a:r>
            <a:endParaRPr sz="900"/>
          </a:p>
          <a:p>
            <a:pPr indent="0" lvl="0" marL="0" rtl="0" algn="l">
              <a:lnSpc>
                <a:spcPct val="100000"/>
              </a:lnSpc>
              <a:spcBef>
                <a:spcPts val="0"/>
              </a:spcBef>
              <a:spcAft>
                <a:spcPts val="0"/>
              </a:spcAft>
              <a:buClr>
                <a:schemeClr val="dk1"/>
              </a:buClr>
              <a:buSzPct val="122222"/>
              <a:buFont typeface="Arial"/>
              <a:buNone/>
            </a:pPr>
            <a:r>
              <a:rPr lang="en" sz="900"/>
              <a:t>  - </a:t>
            </a:r>
            <a:r>
              <a:rPr b="1" lang="en" sz="900"/>
              <a:t>RMSE = 0.1726:</a:t>
            </a:r>
            <a:r>
              <a:rPr lang="en" sz="900"/>
              <a:t> Performs well, with errors slightly higher than XGBoost.</a:t>
            </a:r>
            <a:endParaRPr sz="1700"/>
          </a:p>
        </p:txBody>
      </p:sp>
      <p:sp>
        <p:nvSpPr>
          <p:cNvPr id="229" name="Google Shape;229;p37"/>
          <p:cNvSpPr txBox="1"/>
          <p:nvPr>
            <p:ph idx="2" type="body"/>
          </p:nvPr>
        </p:nvSpPr>
        <p:spPr>
          <a:xfrm>
            <a:off x="6835975" y="1116625"/>
            <a:ext cx="2307900" cy="36573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Clr>
                <a:schemeClr val="dk1"/>
              </a:buClr>
              <a:buSzPct val="44649"/>
              <a:buFont typeface="Arial"/>
              <a:buNone/>
            </a:pPr>
            <a:r>
              <a:rPr lang="en" sz="2463"/>
              <a:t>Dota Model Performance</a:t>
            </a:r>
            <a:endParaRPr sz="2463"/>
          </a:p>
          <a:p>
            <a:pPr indent="0" lvl="0" marL="0" rtl="0" algn="l">
              <a:lnSpc>
                <a:spcPct val="100000"/>
              </a:lnSpc>
              <a:spcBef>
                <a:spcPts val="0"/>
              </a:spcBef>
              <a:spcAft>
                <a:spcPts val="0"/>
              </a:spcAft>
              <a:buClr>
                <a:schemeClr val="dk1"/>
              </a:buClr>
              <a:buSzPct val="99268"/>
              <a:buFont typeface="Arial"/>
              <a:buNone/>
            </a:pPr>
            <a:r>
              <a:t/>
            </a:r>
            <a:endParaRPr sz="1108"/>
          </a:p>
          <a:p>
            <a:pPr indent="0" lvl="0" marL="0" rtl="0" algn="l">
              <a:lnSpc>
                <a:spcPct val="100000"/>
              </a:lnSpc>
              <a:spcBef>
                <a:spcPts val="0"/>
              </a:spcBef>
              <a:spcAft>
                <a:spcPts val="0"/>
              </a:spcAft>
              <a:buClr>
                <a:schemeClr val="dk1"/>
              </a:buClr>
              <a:buSzPct val="55000"/>
              <a:buFont typeface="Arial"/>
              <a:buNone/>
            </a:pPr>
            <a:r>
              <a:rPr lang="en" sz="2000"/>
              <a:t>Neural Network:</a:t>
            </a:r>
            <a:endParaRPr sz="2000"/>
          </a:p>
          <a:p>
            <a:pPr indent="0" lvl="0" marL="0" rtl="0" algn="l">
              <a:lnSpc>
                <a:spcPct val="100000"/>
              </a:lnSpc>
              <a:spcBef>
                <a:spcPts val="0"/>
              </a:spcBef>
              <a:spcAft>
                <a:spcPts val="0"/>
              </a:spcAft>
              <a:buClr>
                <a:schemeClr val="dk1"/>
              </a:buClr>
              <a:buSzPct val="75862"/>
              <a:buFont typeface="Arial"/>
              <a:buNone/>
            </a:pPr>
            <a:r>
              <a:rPr lang="en" sz="1450"/>
              <a:t>  - </a:t>
            </a:r>
            <a:r>
              <a:rPr b="1" lang="en" sz="1450"/>
              <a:t>R² = 0.8734</a:t>
            </a:r>
            <a:r>
              <a:rPr lang="en" sz="1450"/>
              <a:t>: Explains ~87% of variance, slightly less precise than CS2 models.</a:t>
            </a:r>
            <a:endParaRPr sz="1450"/>
          </a:p>
          <a:p>
            <a:pPr indent="0" lvl="0" marL="0" rtl="0" algn="l">
              <a:lnSpc>
                <a:spcPct val="100000"/>
              </a:lnSpc>
              <a:spcBef>
                <a:spcPts val="0"/>
              </a:spcBef>
              <a:spcAft>
                <a:spcPts val="0"/>
              </a:spcAft>
              <a:buClr>
                <a:schemeClr val="dk1"/>
              </a:buClr>
              <a:buSzPct val="75862"/>
              <a:buFont typeface="Arial"/>
              <a:buNone/>
            </a:pPr>
            <a:r>
              <a:rPr lang="en" sz="1450"/>
              <a:t>  - </a:t>
            </a:r>
            <a:r>
              <a:rPr b="1" lang="en" sz="1450"/>
              <a:t>MAE = 0.1623</a:t>
            </a:r>
            <a:r>
              <a:rPr lang="en" sz="1450"/>
              <a:t>: Errors are slightly higher, but predictions remain robust.</a:t>
            </a:r>
            <a:endParaRPr sz="1450"/>
          </a:p>
          <a:p>
            <a:pPr indent="0" lvl="0" marL="0" rtl="0" algn="l">
              <a:lnSpc>
                <a:spcPct val="100000"/>
              </a:lnSpc>
              <a:spcBef>
                <a:spcPts val="0"/>
              </a:spcBef>
              <a:spcAft>
                <a:spcPts val="0"/>
              </a:spcAft>
              <a:buClr>
                <a:schemeClr val="dk1"/>
              </a:buClr>
              <a:buSzPct val="75862"/>
              <a:buFont typeface="Arial"/>
              <a:buNone/>
            </a:pPr>
            <a:r>
              <a:rPr lang="en" sz="1450"/>
              <a:t>  - </a:t>
            </a:r>
            <a:r>
              <a:rPr b="1" lang="en" sz="1450"/>
              <a:t>RMSE = 0.2030</a:t>
            </a:r>
            <a:r>
              <a:rPr lang="en" sz="1450"/>
              <a:t>: Moderate prediction error but competitive across models.</a:t>
            </a:r>
            <a:endParaRPr sz="1450"/>
          </a:p>
          <a:p>
            <a:pPr indent="0" lvl="0" marL="0" rtl="0" algn="l">
              <a:lnSpc>
                <a:spcPct val="100000"/>
              </a:lnSpc>
              <a:spcBef>
                <a:spcPts val="0"/>
              </a:spcBef>
              <a:spcAft>
                <a:spcPts val="0"/>
              </a:spcAft>
              <a:buClr>
                <a:schemeClr val="dk1"/>
              </a:buClr>
              <a:buSzPct val="75862"/>
              <a:buFont typeface="Arial"/>
              <a:buNone/>
            </a:pPr>
            <a:r>
              <a:rPr lang="en" sz="1450"/>
              <a:t>  - </a:t>
            </a:r>
            <a:r>
              <a:rPr b="1" lang="en" sz="1450"/>
              <a:t>MSE = 0.0412</a:t>
            </a:r>
            <a:r>
              <a:rPr lang="en" sz="1450"/>
              <a:t>: Shows consistent performance despite higher variance in data.</a:t>
            </a:r>
            <a:endParaRPr sz="1450"/>
          </a:p>
          <a:p>
            <a:pPr indent="0" lvl="0" marL="0" rtl="0" algn="l">
              <a:lnSpc>
                <a:spcPct val="100000"/>
              </a:lnSpc>
              <a:spcBef>
                <a:spcPts val="0"/>
              </a:spcBef>
              <a:spcAft>
                <a:spcPts val="0"/>
              </a:spcAft>
              <a:buClr>
                <a:schemeClr val="dk1"/>
              </a:buClr>
              <a:buSzPct val="99268"/>
              <a:buFont typeface="Arial"/>
              <a:buNone/>
            </a:pPr>
            <a:r>
              <a:t/>
            </a:r>
            <a:endParaRPr sz="1108"/>
          </a:p>
          <a:p>
            <a:pPr indent="0" lvl="0" marL="0" rtl="0" algn="l">
              <a:lnSpc>
                <a:spcPct val="100000"/>
              </a:lnSpc>
              <a:spcBef>
                <a:spcPts val="0"/>
              </a:spcBef>
              <a:spcAft>
                <a:spcPts val="0"/>
              </a:spcAft>
              <a:buClr>
                <a:schemeClr val="dk1"/>
              </a:buClr>
              <a:buSzPct val="62857"/>
              <a:buFont typeface="Arial"/>
              <a:buNone/>
            </a:pPr>
            <a:r>
              <a:rPr lang="en" sz="1750"/>
              <a:t>XGBoost:</a:t>
            </a:r>
            <a:endParaRPr sz="1750"/>
          </a:p>
          <a:p>
            <a:pPr indent="0" lvl="0" marL="0" rtl="0" algn="l">
              <a:lnSpc>
                <a:spcPct val="100000"/>
              </a:lnSpc>
              <a:spcBef>
                <a:spcPts val="0"/>
              </a:spcBef>
              <a:spcAft>
                <a:spcPts val="0"/>
              </a:spcAft>
              <a:buClr>
                <a:schemeClr val="dk1"/>
              </a:buClr>
              <a:buSzPct val="74740"/>
              <a:buFont typeface="Arial"/>
              <a:buNone/>
            </a:pPr>
            <a:r>
              <a:rPr lang="en" sz="1471"/>
              <a:t>  - </a:t>
            </a:r>
            <a:r>
              <a:rPr b="1" lang="en" sz="1471"/>
              <a:t>R² = 0.8856</a:t>
            </a:r>
            <a:r>
              <a:rPr lang="en" sz="1471"/>
              <a:t>: Best model for Dota, explaining ~88% of variance.</a:t>
            </a:r>
            <a:endParaRPr sz="1471"/>
          </a:p>
          <a:p>
            <a:pPr indent="0" lvl="0" marL="0" rtl="0" algn="l">
              <a:lnSpc>
                <a:spcPct val="100000"/>
              </a:lnSpc>
              <a:spcBef>
                <a:spcPts val="0"/>
              </a:spcBef>
              <a:spcAft>
                <a:spcPts val="0"/>
              </a:spcAft>
              <a:buClr>
                <a:schemeClr val="dk1"/>
              </a:buClr>
              <a:buSzPct val="74740"/>
              <a:buFont typeface="Arial"/>
              <a:buNone/>
            </a:pPr>
            <a:r>
              <a:rPr lang="en" sz="1471"/>
              <a:t>  - </a:t>
            </a:r>
            <a:r>
              <a:rPr b="1" lang="en" sz="1471"/>
              <a:t>MAE = 0.1534:</a:t>
            </a:r>
            <a:r>
              <a:rPr lang="en" sz="1471"/>
              <a:t> Lowest mean error, indicating the best precision.</a:t>
            </a:r>
            <a:endParaRPr sz="1471"/>
          </a:p>
          <a:p>
            <a:pPr indent="0" lvl="0" marL="0" rtl="0" algn="l">
              <a:lnSpc>
                <a:spcPct val="100000"/>
              </a:lnSpc>
              <a:spcBef>
                <a:spcPts val="0"/>
              </a:spcBef>
              <a:spcAft>
                <a:spcPts val="0"/>
              </a:spcAft>
              <a:buClr>
                <a:schemeClr val="dk1"/>
              </a:buClr>
              <a:buSzPct val="74740"/>
              <a:buFont typeface="Arial"/>
              <a:buNone/>
            </a:pPr>
            <a:r>
              <a:rPr lang="en" sz="1471"/>
              <a:t>  - </a:t>
            </a:r>
            <a:r>
              <a:rPr b="1" lang="en" sz="1471"/>
              <a:t>RMSE = 0.1937</a:t>
            </a:r>
            <a:r>
              <a:rPr lang="en" sz="1471"/>
              <a:t>: Strong performance with controlled errors.</a:t>
            </a:r>
            <a:endParaRPr sz="1471"/>
          </a:p>
          <a:p>
            <a:pPr indent="0" lvl="0" marL="0" rtl="0" algn="l">
              <a:lnSpc>
                <a:spcPct val="100000"/>
              </a:lnSpc>
              <a:spcBef>
                <a:spcPts val="0"/>
              </a:spcBef>
              <a:spcAft>
                <a:spcPts val="0"/>
              </a:spcAft>
              <a:buClr>
                <a:schemeClr val="dk1"/>
              </a:buClr>
              <a:buSzPct val="74740"/>
              <a:buFont typeface="Arial"/>
              <a:buNone/>
            </a:pPr>
            <a:r>
              <a:rPr lang="en" sz="1471"/>
              <a:t>  - </a:t>
            </a:r>
            <a:r>
              <a:rPr b="1" lang="en" sz="1471"/>
              <a:t>MSE = 0.0375</a:t>
            </a:r>
            <a:r>
              <a:rPr lang="en" sz="1471"/>
              <a:t>: Solid prediction capability with the smallest error spread.</a:t>
            </a:r>
            <a:endParaRPr sz="1471"/>
          </a:p>
          <a:p>
            <a:pPr indent="0" lvl="0" marL="0" rtl="0" algn="l">
              <a:lnSpc>
                <a:spcPct val="100000"/>
              </a:lnSpc>
              <a:spcBef>
                <a:spcPts val="0"/>
              </a:spcBef>
              <a:spcAft>
                <a:spcPts val="0"/>
              </a:spcAft>
              <a:buClr>
                <a:schemeClr val="dk1"/>
              </a:buClr>
              <a:buSzPct val="99268"/>
              <a:buFont typeface="Arial"/>
              <a:buNone/>
            </a:pPr>
            <a:r>
              <a:t/>
            </a:r>
            <a:endParaRPr sz="1108"/>
          </a:p>
          <a:p>
            <a:pPr indent="0" lvl="0" marL="0" rtl="0" algn="l">
              <a:lnSpc>
                <a:spcPct val="100000"/>
              </a:lnSpc>
              <a:spcBef>
                <a:spcPts val="0"/>
              </a:spcBef>
              <a:spcAft>
                <a:spcPts val="0"/>
              </a:spcAft>
              <a:buClr>
                <a:schemeClr val="dk1"/>
              </a:buClr>
              <a:buSzPct val="62857"/>
              <a:buFont typeface="Arial"/>
              <a:buNone/>
            </a:pPr>
            <a:r>
              <a:rPr lang="en" sz="1750"/>
              <a:t>LightGBM:</a:t>
            </a:r>
            <a:endParaRPr sz="1750"/>
          </a:p>
          <a:p>
            <a:pPr indent="0" lvl="0" marL="0" rtl="0" algn="l">
              <a:lnSpc>
                <a:spcPct val="100000"/>
              </a:lnSpc>
              <a:spcBef>
                <a:spcPts val="0"/>
              </a:spcBef>
              <a:spcAft>
                <a:spcPts val="0"/>
              </a:spcAft>
              <a:buClr>
                <a:schemeClr val="dk1"/>
              </a:buClr>
              <a:buSzPct val="74740"/>
              <a:buFont typeface="Arial"/>
              <a:buNone/>
            </a:pPr>
            <a:r>
              <a:rPr lang="en" sz="1471"/>
              <a:t>  -</a:t>
            </a:r>
            <a:r>
              <a:rPr b="1" lang="en" sz="1471"/>
              <a:t> R² = 0.8812:</a:t>
            </a:r>
            <a:r>
              <a:rPr lang="en" sz="1471"/>
              <a:t> Explains ~88% of variance, slightly behind XGBoost.</a:t>
            </a:r>
            <a:endParaRPr sz="1471"/>
          </a:p>
          <a:p>
            <a:pPr indent="0" lvl="0" marL="0" rtl="0" algn="l">
              <a:lnSpc>
                <a:spcPct val="100000"/>
              </a:lnSpc>
              <a:spcBef>
                <a:spcPts val="0"/>
              </a:spcBef>
              <a:spcAft>
                <a:spcPts val="0"/>
              </a:spcAft>
              <a:buClr>
                <a:schemeClr val="dk1"/>
              </a:buClr>
              <a:buSzPct val="74740"/>
              <a:buFont typeface="Arial"/>
              <a:buNone/>
            </a:pPr>
            <a:r>
              <a:rPr lang="en" sz="1471"/>
              <a:t>  - </a:t>
            </a:r>
            <a:r>
              <a:rPr b="1" lang="en" sz="1471"/>
              <a:t>MAE = 0.1578</a:t>
            </a:r>
            <a:r>
              <a:rPr lang="en" sz="1471"/>
              <a:t>: Balanced errors, close to XGBoost.</a:t>
            </a:r>
            <a:endParaRPr sz="1471"/>
          </a:p>
          <a:p>
            <a:pPr indent="0" lvl="0" marL="0" rtl="0" algn="l">
              <a:lnSpc>
                <a:spcPct val="100000"/>
              </a:lnSpc>
              <a:spcBef>
                <a:spcPts val="0"/>
              </a:spcBef>
              <a:spcAft>
                <a:spcPts val="0"/>
              </a:spcAft>
              <a:buClr>
                <a:schemeClr val="dk1"/>
              </a:buClr>
              <a:buSzPct val="74740"/>
              <a:buFont typeface="Arial"/>
              <a:buNone/>
            </a:pPr>
            <a:r>
              <a:rPr lang="en" sz="1471"/>
              <a:t>  - </a:t>
            </a:r>
            <a:r>
              <a:rPr b="1" lang="en" sz="1471"/>
              <a:t>RMSE = 0.1972</a:t>
            </a:r>
            <a:r>
              <a:rPr lang="en" sz="1471"/>
              <a:t>: Slightly higher error rate but still competitive.</a:t>
            </a:r>
            <a:endParaRPr sz="1471"/>
          </a:p>
          <a:p>
            <a:pPr indent="0" lvl="0" marL="0" rtl="0" algn="l">
              <a:lnSpc>
                <a:spcPct val="100000"/>
              </a:lnSpc>
              <a:spcBef>
                <a:spcPts val="0"/>
              </a:spcBef>
              <a:spcAft>
                <a:spcPts val="0"/>
              </a:spcAft>
              <a:buClr>
                <a:schemeClr val="dk1"/>
              </a:buClr>
              <a:buSzPct val="74740"/>
              <a:buFont typeface="Arial"/>
              <a:buNone/>
            </a:pPr>
            <a:r>
              <a:rPr lang="en" sz="1471"/>
              <a:t>  - </a:t>
            </a:r>
            <a:r>
              <a:rPr b="1" lang="en" sz="1471"/>
              <a:t>MSE = 0.0389</a:t>
            </a:r>
            <a:r>
              <a:rPr lang="en" sz="1471"/>
              <a:t>: Maintains solid predictive performance.</a:t>
            </a:r>
            <a:endParaRPr sz="1471"/>
          </a:p>
          <a:p>
            <a:pPr indent="0" lvl="0" marL="0" rtl="0" algn="l">
              <a:lnSpc>
                <a:spcPct val="100000"/>
              </a:lnSpc>
              <a:spcBef>
                <a:spcPts val="0"/>
              </a:spcBef>
              <a:spcAft>
                <a:spcPts val="0"/>
              </a:spcAft>
              <a:buClr>
                <a:schemeClr val="dk1"/>
              </a:buClr>
              <a:buSzPct val="183333"/>
              <a:buFont typeface="Arial"/>
              <a:buNone/>
            </a:pPr>
            <a:r>
              <a:t/>
            </a:r>
            <a:endParaRPr sz="600"/>
          </a:p>
          <a:p>
            <a:pPr indent="0" lvl="0" marL="0" rtl="0" algn="l">
              <a:spcBef>
                <a:spcPts val="0"/>
              </a:spcBef>
              <a:spcAft>
                <a:spcPts val="1200"/>
              </a:spcAft>
              <a:buNone/>
            </a:pPr>
            <a:r>
              <a:t/>
            </a:r>
            <a:endParaRPr/>
          </a:p>
        </p:txBody>
      </p:sp>
      <p:pic>
        <p:nvPicPr>
          <p:cNvPr id="230" name="Google Shape;230;p37"/>
          <p:cNvPicPr preferRelativeResize="0"/>
          <p:nvPr/>
        </p:nvPicPr>
        <p:blipFill>
          <a:blip r:embed="rId3">
            <a:alphaModFix/>
          </a:blip>
          <a:stretch>
            <a:fillRect/>
          </a:stretch>
        </p:blipFill>
        <p:spPr>
          <a:xfrm>
            <a:off x="0" y="1058225"/>
            <a:ext cx="2141750" cy="3352950"/>
          </a:xfrm>
          <a:prstGeom prst="rect">
            <a:avLst/>
          </a:prstGeom>
          <a:noFill/>
          <a:ln>
            <a:noFill/>
          </a:ln>
        </p:spPr>
      </p:pic>
      <p:pic>
        <p:nvPicPr>
          <p:cNvPr id="231" name="Google Shape;231;p37"/>
          <p:cNvPicPr preferRelativeResize="0"/>
          <p:nvPr/>
        </p:nvPicPr>
        <p:blipFill>
          <a:blip r:embed="rId4">
            <a:alphaModFix/>
          </a:blip>
          <a:stretch>
            <a:fillRect/>
          </a:stretch>
        </p:blipFill>
        <p:spPr>
          <a:xfrm>
            <a:off x="4512675" y="1116625"/>
            <a:ext cx="2360597" cy="3352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a purple and blue spiral galaxy with a bright center (Provided by Tenor)" id="236" name="Google Shape;236;p38"/>
          <p:cNvPicPr preferRelativeResize="0"/>
          <p:nvPr/>
        </p:nvPicPr>
        <p:blipFill>
          <a:blip r:embed="rId3">
            <a:alphaModFix/>
          </a:blip>
          <a:stretch>
            <a:fillRect/>
          </a:stretch>
        </p:blipFill>
        <p:spPr>
          <a:xfrm>
            <a:off x="201850" y="200025"/>
            <a:ext cx="8687124" cy="3172850"/>
          </a:xfrm>
          <a:prstGeom prst="rect">
            <a:avLst/>
          </a:prstGeom>
          <a:noFill/>
          <a:ln>
            <a:noFill/>
          </a:ln>
        </p:spPr>
      </p:pic>
      <p:pic>
        <p:nvPicPr>
          <p:cNvPr descr="a purple and blue spiral galaxy with a bright center (Provided by Tenor)" id="237" name="Google Shape;237;p38"/>
          <p:cNvPicPr preferRelativeResize="0"/>
          <p:nvPr/>
        </p:nvPicPr>
        <p:blipFill>
          <a:blip r:embed="rId3">
            <a:alphaModFix/>
          </a:blip>
          <a:stretch>
            <a:fillRect/>
          </a:stretch>
        </p:blipFill>
        <p:spPr>
          <a:xfrm>
            <a:off x="1379940" y="381275"/>
            <a:ext cx="6574618" cy="1734451"/>
          </a:xfrm>
          <a:prstGeom prst="rect">
            <a:avLst/>
          </a:prstGeom>
          <a:noFill/>
          <a:ln>
            <a:noFill/>
          </a:ln>
        </p:spPr>
      </p:pic>
      <p:sp>
        <p:nvSpPr>
          <p:cNvPr id="238" name="Google Shape;238;p38"/>
          <p:cNvSpPr txBox="1"/>
          <p:nvPr>
            <p:ph type="title"/>
          </p:nvPr>
        </p:nvSpPr>
        <p:spPr>
          <a:xfrm>
            <a:off x="201850" y="381275"/>
            <a:ext cx="8747100" cy="29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7900"/>
              <a:t>Halo Stats Analysis Programs</a:t>
            </a:r>
            <a:endParaRPr sz="7900"/>
          </a:p>
        </p:txBody>
      </p:sp>
      <p:sp>
        <p:nvSpPr>
          <p:cNvPr id="239" name="Google Shape;239;p38"/>
          <p:cNvSpPr txBox="1"/>
          <p:nvPr>
            <p:ph type="title"/>
          </p:nvPr>
        </p:nvSpPr>
        <p:spPr>
          <a:xfrm>
            <a:off x="512700" y="4119275"/>
            <a:ext cx="4284000" cy="55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t>Aaron Swan </a:t>
            </a:r>
            <a:endParaRPr sz="2400"/>
          </a:p>
        </p:txBody>
      </p:sp>
      <p:sp>
        <p:nvSpPr>
          <p:cNvPr id="240" name="Google Shape;240;p38"/>
          <p:cNvSpPr txBox="1"/>
          <p:nvPr/>
        </p:nvSpPr>
        <p:spPr>
          <a:xfrm>
            <a:off x="1749750" y="3372900"/>
            <a:ext cx="5644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lt1"/>
                </a:solidFill>
              </a:rPr>
              <a:t>Advanced Analytics Platform</a:t>
            </a:r>
            <a:endParaRPr sz="2700">
              <a:solidFill>
                <a:schemeClr val="lt1"/>
              </a:solidFill>
              <a:highlight>
                <a:schemeClr val="lt1"/>
              </a:highlight>
            </a:endParaRPr>
          </a:p>
        </p:txBody>
      </p:sp>
      <p:sp>
        <p:nvSpPr>
          <p:cNvPr id="241" name="Google Shape;241;p38"/>
          <p:cNvSpPr txBox="1"/>
          <p:nvPr/>
        </p:nvSpPr>
        <p:spPr>
          <a:xfrm>
            <a:off x="6795700" y="1644725"/>
            <a:ext cx="2093400" cy="1734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242" name="Google Shape;242;p38"/>
          <p:cNvSpPr txBox="1"/>
          <p:nvPr/>
        </p:nvSpPr>
        <p:spPr>
          <a:xfrm>
            <a:off x="201850" y="1644725"/>
            <a:ext cx="2168100" cy="1734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243" name="Google Shape;243;p38"/>
          <p:cNvSpPr txBox="1"/>
          <p:nvPr/>
        </p:nvSpPr>
        <p:spPr>
          <a:xfrm>
            <a:off x="6840550" y="2825925"/>
            <a:ext cx="15000" cy="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244" name="Google Shape;244;p38"/>
          <p:cNvSpPr txBox="1"/>
          <p:nvPr/>
        </p:nvSpPr>
        <p:spPr>
          <a:xfrm>
            <a:off x="2369950" y="2833500"/>
            <a:ext cx="4433100" cy="5532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245" name="Google Shape;245;p38"/>
          <p:cNvSpPr txBox="1"/>
          <p:nvPr/>
        </p:nvSpPr>
        <p:spPr>
          <a:xfrm>
            <a:off x="201850" y="200025"/>
            <a:ext cx="127200" cy="1474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246" name="Google Shape;246;p38"/>
          <p:cNvSpPr txBox="1"/>
          <p:nvPr/>
        </p:nvSpPr>
        <p:spPr>
          <a:xfrm>
            <a:off x="269125" y="201850"/>
            <a:ext cx="8619900" cy="321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247" name="Google Shape;247;p38"/>
          <p:cNvSpPr txBox="1"/>
          <p:nvPr/>
        </p:nvSpPr>
        <p:spPr>
          <a:xfrm>
            <a:off x="2362425" y="1644725"/>
            <a:ext cx="4433100" cy="104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9"/>
          <p:cNvSpPr txBox="1"/>
          <p:nvPr>
            <p:ph type="title"/>
          </p:nvPr>
        </p:nvSpPr>
        <p:spPr>
          <a:xfrm>
            <a:off x="512700" y="29925"/>
            <a:ext cx="8118600" cy="15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600"/>
              <a:t>Program Features</a:t>
            </a:r>
            <a:endParaRPr sz="7600"/>
          </a:p>
        </p:txBody>
      </p:sp>
      <p:sp>
        <p:nvSpPr>
          <p:cNvPr id="253" name="Google Shape;253;p39"/>
          <p:cNvSpPr txBox="1"/>
          <p:nvPr/>
        </p:nvSpPr>
        <p:spPr>
          <a:xfrm>
            <a:off x="0" y="1741900"/>
            <a:ext cx="4283700" cy="3319500"/>
          </a:xfrm>
          <a:prstGeom prst="rect">
            <a:avLst/>
          </a:prstGeom>
          <a:noFill/>
          <a:ln>
            <a:noFill/>
          </a:ln>
        </p:spPr>
        <p:txBody>
          <a:bodyPr anchorCtr="0" anchor="ctr" bIns="91425" lIns="91425" spcFirstLastPara="1" rIns="91425" wrap="square" tIns="91425">
            <a:noAutofit/>
          </a:bodyPr>
          <a:lstStyle/>
          <a:p>
            <a:pPr indent="-374650" lvl="0" marL="457200" rtl="0" algn="l">
              <a:spcBef>
                <a:spcPts val="0"/>
              </a:spcBef>
              <a:spcAft>
                <a:spcPts val="0"/>
              </a:spcAft>
              <a:buClr>
                <a:schemeClr val="lt1"/>
              </a:buClr>
              <a:buSzPts val="2300"/>
              <a:buFont typeface="Old Standard TT"/>
              <a:buChar char="●"/>
            </a:pPr>
            <a:r>
              <a:rPr lang="en" sz="2300">
                <a:solidFill>
                  <a:schemeClr val="lt1"/>
                </a:solidFill>
                <a:highlight>
                  <a:schemeClr val="dk1"/>
                </a:highlight>
                <a:latin typeface="Old Standard TT"/>
                <a:ea typeface="Old Standard TT"/>
                <a:cs typeface="Old Standard TT"/>
                <a:sym typeface="Old Standard TT"/>
              </a:rPr>
              <a:t>Basic Stats </a:t>
            </a:r>
            <a:endParaRPr sz="2300">
              <a:solidFill>
                <a:schemeClr val="lt1"/>
              </a:solidFill>
              <a:highlight>
                <a:schemeClr val="dk1"/>
              </a:highlight>
              <a:latin typeface="Old Standard TT"/>
              <a:ea typeface="Old Standard TT"/>
              <a:cs typeface="Old Standard TT"/>
              <a:sym typeface="Old Standard TT"/>
            </a:endParaRPr>
          </a:p>
          <a:p>
            <a:pPr indent="-374650" lvl="0" marL="457200" rtl="0" algn="l">
              <a:spcBef>
                <a:spcPts val="0"/>
              </a:spcBef>
              <a:spcAft>
                <a:spcPts val="0"/>
              </a:spcAft>
              <a:buClr>
                <a:schemeClr val="lt1"/>
              </a:buClr>
              <a:buSzPts val="2300"/>
              <a:buFont typeface="Old Standard TT"/>
              <a:buChar char="●"/>
            </a:pPr>
            <a:r>
              <a:rPr lang="en" sz="2300">
                <a:solidFill>
                  <a:schemeClr val="lt1"/>
                </a:solidFill>
                <a:highlight>
                  <a:schemeClr val="dk1"/>
                </a:highlight>
                <a:latin typeface="Old Standard TT"/>
                <a:ea typeface="Old Standard TT"/>
                <a:cs typeface="Old Standard TT"/>
                <a:sym typeface="Old Standard TT"/>
              </a:rPr>
              <a:t>Analysis  </a:t>
            </a:r>
            <a:endParaRPr sz="2300">
              <a:solidFill>
                <a:schemeClr val="lt1"/>
              </a:solidFill>
              <a:highlight>
                <a:schemeClr val="dk1"/>
              </a:highlight>
              <a:latin typeface="Old Standard TT"/>
              <a:ea typeface="Old Standard TT"/>
              <a:cs typeface="Old Standard TT"/>
              <a:sym typeface="Old Standard TT"/>
            </a:endParaRPr>
          </a:p>
          <a:p>
            <a:pPr indent="-374650" lvl="0" marL="457200" rtl="0" algn="l">
              <a:spcBef>
                <a:spcPts val="0"/>
              </a:spcBef>
              <a:spcAft>
                <a:spcPts val="0"/>
              </a:spcAft>
              <a:buClr>
                <a:schemeClr val="lt1"/>
              </a:buClr>
              <a:buSzPts val="2300"/>
              <a:buFont typeface="Old Standard TT"/>
              <a:buChar char="●"/>
            </a:pPr>
            <a:r>
              <a:rPr lang="en" sz="2300">
                <a:solidFill>
                  <a:schemeClr val="lt1"/>
                </a:solidFill>
                <a:highlight>
                  <a:schemeClr val="dk1"/>
                </a:highlight>
                <a:latin typeface="Old Standard TT"/>
                <a:ea typeface="Old Standard TT"/>
                <a:cs typeface="Old Standard TT"/>
                <a:sym typeface="Old Standard TT"/>
              </a:rPr>
              <a:t>API Integration </a:t>
            </a:r>
            <a:endParaRPr sz="2300">
              <a:solidFill>
                <a:schemeClr val="lt1"/>
              </a:solidFill>
              <a:highlight>
                <a:schemeClr val="dk1"/>
              </a:highlight>
              <a:latin typeface="Old Standard TT"/>
              <a:ea typeface="Old Standard TT"/>
              <a:cs typeface="Old Standard TT"/>
              <a:sym typeface="Old Standard TT"/>
            </a:endParaRPr>
          </a:p>
          <a:p>
            <a:pPr indent="-374650" lvl="0" marL="457200" rtl="0" algn="l">
              <a:spcBef>
                <a:spcPts val="0"/>
              </a:spcBef>
              <a:spcAft>
                <a:spcPts val="0"/>
              </a:spcAft>
              <a:buClr>
                <a:schemeClr val="lt1"/>
              </a:buClr>
              <a:buSzPts val="2300"/>
              <a:buFont typeface="Old Standard TT"/>
              <a:buChar char="●"/>
            </a:pPr>
            <a:r>
              <a:rPr lang="en" sz="2300">
                <a:solidFill>
                  <a:schemeClr val="lt1"/>
                </a:solidFill>
                <a:highlight>
                  <a:schemeClr val="dk1"/>
                </a:highlight>
                <a:latin typeface="Old Standard TT"/>
                <a:ea typeface="Old Standard TT"/>
                <a:cs typeface="Old Standard TT"/>
                <a:sym typeface="Old Standard TT"/>
              </a:rPr>
              <a:t>Match History Tracking  </a:t>
            </a:r>
            <a:endParaRPr sz="2300">
              <a:solidFill>
                <a:schemeClr val="lt1"/>
              </a:solidFill>
              <a:highlight>
                <a:schemeClr val="dk1"/>
              </a:highlight>
              <a:latin typeface="Old Standard TT"/>
              <a:ea typeface="Old Standard TT"/>
              <a:cs typeface="Old Standard TT"/>
              <a:sym typeface="Old Standard TT"/>
            </a:endParaRPr>
          </a:p>
          <a:p>
            <a:pPr indent="-374650" lvl="0" marL="457200" rtl="0" algn="l">
              <a:spcBef>
                <a:spcPts val="0"/>
              </a:spcBef>
              <a:spcAft>
                <a:spcPts val="0"/>
              </a:spcAft>
              <a:buClr>
                <a:schemeClr val="lt1"/>
              </a:buClr>
              <a:buSzPts val="2300"/>
              <a:buFont typeface="Old Standard TT"/>
              <a:buChar char="●"/>
            </a:pPr>
            <a:r>
              <a:rPr lang="en" sz="2300">
                <a:solidFill>
                  <a:schemeClr val="lt1"/>
                </a:solidFill>
                <a:highlight>
                  <a:schemeClr val="dk1"/>
                </a:highlight>
                <a:latin typeface="Old Standard TT"/>
                <a:ea typeface="Old Standard TT"/>
                <a:cs typeface="Old Standard TT"/>
                <a:sym typeface="Old Standard TT"/>
              </a:rPr>
              <a:t>Performance Analytics  </a:t>
            </a:r>
            <a:endParaRPr sz="2300">
              <a:solidFill>
                <a:schemeClr val="lt1"/>
              </a:solidFill>
              <a:highlight>
                <a:schemeClr val="dk1"/>
              </a:highlight>
              <a:latin typeface="Old Standard TT"/>
              <a:ea typeface="Old Standard TT"/>
              <a:cs typeface="Old Standard TT"/>
              <a:sym typeface="Old Standard TT"/>
            </a:endParaRPr>
          </a:p>
          <a:p>
            <a:pPr indent="-374650" lvl="0" marL="457200" rtl="0" algn="l">
              <a:spcBef>
                <a:spcPts val="0"/>
              </a:spcBef>
              <a:spcAft>
                <a:spcPts val="0"/>
              </a:spcAft>
              <a:buClr>
                <a:schemeClr val="lt1"/>
              </a:buClr>
              <a:buSzPts val="2300"/>
              <a:buFont typeface="Old Standard TT"/>
              <a:buChar char="●"/>
            </a:pPr>
            <a:r>
              <a:rPr lang="en" sz="2300">
                <a:solidFill>
                  <a:schemeClr val="lt1"/>
                </a:solidFill>
                <a:highlight>
                  <a:schemeClr val="dk1"/>
                </a:highlight>
                <a:latin typeface="Old Standard TT"/>
                <a:ea typeface="Old Standard TT"/>
                <a:cs typeface="Old Standard TT"/>
                <a:sym typeface="Old Standard TT"/>
              </a:rPr>
              <a:t>Data Visualization</a:t>
            </a:r>
            <a:endParaRPr sz="2300">
              <a:solidFill>
                <a:schemeClr val="lt1"/>
              </a:solidFill>
              <a:highlight>
                <a:schemeClr val="dk1"/>
              </a:highlight>
              <a:latin typeface="Old Standard TT"/>
              <a:ea typeface="Old Standard TT"/>
              <a:cs typeface="Old Standard TT"/>
              <a:sym typeface="Old Standard TT"/>
            </a:endParaRPr>
          </a:p>
        </p:txBody>
      </p:sp>
      <p:sp>
        <p:nvSpPr>
          <p:cNvPr id="254" name="Google Shape;254;p39"/>
          <p:cNvSpPr txBox="1"/>
          <p:nvPr/>
        </p:nvSpPr>
        <p:spPr>
          <a:xfrm>
            <a:off x="4283750" y="1532575"/>
            <a:ext cx="4860300" cy="3528900"/>
          </a:xfrm>
          <a:prstGeom prst="rect">
            <a:avLst/>
          </a:prstGeom>
          <a:noFill/>
          <a:ln>
            <a:noFill/>
          </a:ln>
        </p:spPr>
        <p:txBody>
          <a:bodyPr anchorCtr="0" anchor="ctr" bIns="91425" lIns="91425" spcFirstLastPara="1" rIns="91425" wrap="square" tIns="91425">
            <a:noAutofit/>
          </a:bodyPr>
          <a:lstStyle/>
          <a:p>
            <a:pPr indent="-374650" lvl="0" marL="1371600" rtl="0" algn="just">
              <a:spcBef>
                <a:spcPts val="0"/>
              </a:spcBef>
              <a:spcAft>
                <a:spcPts val="0"/>
              </a:spcAft>
              <a:buClr>
                <a:schemeClr val="lt1"/>
              </a:buClr>
              <a:buSzPts val="2300"/>
              <a:buFont typeface="Old Standard TT"/>
              <a:buChar char="●"/>
            </a:pPr>
            <a:r>
              <a:rPr lang="en" sz="2300">
                <a:solidFill>
                  <a:schemeClr val="lt1"/>
                </a:solidFill>
                <a:highlight>
                  <a:schemeClr val="dk1"/>
                </a:highlight>
                <a:latin typeface="Old Standard TT"/>
                <a:ea typeface="Old Standard TT"/>
                <a:cs typeface="Old Standard TT"/>
                <a:sym typeface="Old Standard TT"/>
              </a:rPr>
              <a:t>Advanced Analytics  </a:t>
            </a:r>
            <a:endParaRPr sz="2300">
              <a:solidFill>
                <a:schemeClr val="lt1"/>
              </a:solidFill>
              <a:highlight>
                <a:schemeClr val="dk1"/>
              </a:highlight>
              <a:latin typeface="Old Standard TT"/>
              <a:ea typeface="Old Standard TT"/>
              <a:cs typeface="Old Standard TT"/>
              <a:sym typeface="Old Standard TT"/>
            </a:endParaRPr>
          </a:p>
          <a:p>
            <a:pPr indent="-374650" lvl="0" marL="1371600" rtl="0" algn="just">
              <a:spcBef>
                <a:spcPts val="0"/>
              </a:spcBef>
              <a:spcAft>
                <a:spcPts val="0"/>
              </a:spcAft>
              <a:buClr>
                <a:schemeClr val="lt1"/>
              </a:buClr>
              <a:buSzPts val="2300"/>
              <a:buFont typeface="Old Standard TT"/>
              <a:buChar char="●"/>
            </a:pPr>
            <a:r>
              <a:rPr lang="en" sz="2300">
                <a:solidFill>
                  <a:schemeClr val="lt1"/>
                </a:solidFill>
                <a:highlight>
                  <a:schemeClr val="dk1"/>
                </a:highlight>
                <a:latin typeface="Old Standard TT"/>
                <a:ea typeface="Old Standard TT"/>
                <a:cs typeface="Old Standard TT"/>
                <a:sym typeface="Old Standard TT"/>
              </a:rPr>
              <a:t>Deep Learning Model  </a:t>
            </a:r>
            <a:endParaRPr sz="2300">
              <a:solidFill>
                <a:schemeClr val="lt1"/>
              </a:solidFill>
              <a:highlight>
                <a:schemeClr val="dk1"/>
              </a:highlight>
              <a:latin typeface="Old Standard TT"/>
              <a:ea typeface="Old Standard TT"/>
              <a:cs typeface="Old Standard TT"/>
              <a:sym typeface="Old Standard TT"/>
            </a:endParaRPr>
          </a:p>
          <a:p>
            <a:pPr indent="-374650" lvl="0" marL="1371600" rtl="0" algn="just">
              <a:spcBef>
                <a:spcPts val="0"/>
              </a:spcBef>
              <a:spcAft>
                <a:spcPts val="0"/>
              </a:spcAft>
              <a:buClr>
                <a:schemeClr val="lt1"/>
              </a:buClr>
              <a:buSzPts val="2300"/>
              <a:buFont typeface="Old Standard TT"/>
              <a:buChar char="●"/>
            </a:pPr>
            <a:r>
              <a:rPr lang="en" sz="2300">
                <a:solidFill>
                  <a:schemeClr val="lt1"/>
                </a:solidFill>
                <a:highlight>
                  <a:schemeClr val="dk1"/>
                </a:highlight>
                <a:latin typeface="Old Standard TT"/>
                <a:ea typeface="Old Standard TT"/>
                <a:cs typeface="Old Standard TT"/>
                <a:sym typeface="Old Standard TT"/>
              </a:rPr>
              <a:t>Performance Prediction  </a:t>
            </a:r>
            <a:endParaRPr sz="2300">
              <a:solidFill>
                <a:schemeClr val="lt1"/>
              </a:solidFill>
              <a:highlight>
                <a:schemeClr val="dk1"/>
              </a:highlight>
              <a:latin typeface="Old Standard TT"/>
              <a:ea typeface="Old Standard TT"/>
              <a:cs typeface="Old Standard TT"/>
              <a:sym typeface="Old Standard TT"/>
            </a:endParaRPr>
          </a:p>
          <a:p>
            <a:pPr indent="-374650" lvl="0" marL="1371600" rtl="0" algn="just">
              <a:spcBef>
                <a:spcPts val="0"/>
              </a:spcBef>
              <a:spcAft>
                <a:spcPts val="0"/>
              </a:spcAft>
              <a:buClr>
                <a:schemeClr val="lt1"/>
              </a:buClr>
              <a:buSzPts val="2300"/>
              <a:buFont typeface="Old Standard TT"/>
              <a:buChar char="●"/>
            </a:pPr>
            <a:r>
              <a:rPr lang="en" sz="2300">
                <a:solidFill>
                  <a:schemeClr val="lt1"/>
                </a:solidFill>
                <a:highlight>
                  <a:schemeClr val="dk1"/>
                </a:highlight>
                <a:latin typeface="Old Standard TT"/>
                <a:ea typeface="Old Standard TT"/>
                <a:cs typeface="Old Standard TT"/>
                <a:sym typeface="Old Standard TT"/>
              </a:rPr>
              <a:t>Feature Analysis </a:t>
            </a:r>
            <a:endParaRPr sz="2300">
              <a:solidFill>
                <a:schemeClr val="lt1"/>
              </a:solidFill>
              <a:highlight>
                <a:schemeClr val="dk1"/>
              </a:highlight>
              <a:latin typeface="Old Standard TT"/>
              <a:ea typeface="Old Standard TT"/>
              <a:cs typeface="Old Standard TT"/>
              <a:sym typeface="Old Standard TT"/>
            </a:endParaRPr>
          </a:p>
          <a:p>
            <a:pPr indent="-374650" lvl="0" marL="1371600" rtl="0" algn="just">
              <a:spcBef>
                <a:spcPts val="0"/>
              </a:spcBef>
              <a:spcAft>
                <a:spcPts val="0"/>
              </a:spcAft>
              <a:buClr>
                <a:schemeClr val="lt1"/>
              </a:buClr>
              <a:buSzPts val="2300"/>
              <a:buFont typeface="Old Standard TT"/>
              <a:buChar char="●"/>
            </a:pPr>
            <a:r>
              <a:rPr lang="en" sz="2300">
                <a:solidFill>
                  <a:schemeClr val="lt1"/>
                </a:solidFill>
                <a:highlight>
                  <a:schemeClr val="dk1"/>
                </a:highlight>
                <a:latin typeface="Old Standard TT"/>
                <a:ea typeface="Old Standard TT"/>
                <a:cs typeface="Old Standard TT"/>
                <a:sym typeface="Old Standard TT"/>
              </a:rPr>
              <a:t>Interactive UI</a:t>
            </a:r>
            <a:endParaRPr sz="2300">
              <a:solidFill>
                <a:schemeClr val="lt1"/>
              </a:solidFill>
              <a:highlight>
                <a:schemeClr val="dk1"/>
              </a:highlight>
              <a:latin typeface="Old Standard TT"/>
              <a:ea typeface="Old Standard TT"/>
              <a:cs typeface="Old Standard TT"/>
              <a:sym typeface="Old Standard TT"/>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40"/>
          <p:cNvSpPr txBox="1"/>
          <p:nvPr>
            <p:ph type="title"/>
          </p:nvPr>
        </p:nvSpPr>
        <p:spPr>
          <a:xfrm>
            <a:off x="512700" y="97250"/>
            <a:ext cx="8118600" cy="12621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0">
                <a:latin typeface="Impact"/>
                <a:ea typeface="Impact"/>
                <a:cs typeface="Impact"/>
                <a:sym typeface="Impact"/>
              </a:rPr>
              <a:t>Basic Stats Analysis</a:t>
            </a:r>
            <a:endParaRPr sz="7300">
              <a:latin typeface="Impact"/>
              <a:ea typeface="Impact"/>
              <a:cs typeface="Impact"/>
              <a:sym typeface="Impact"/>
            </a:endParaRPr>
          </a:p>
        </p:txBody>
      </p:sp>
      <p:sp>
        <p:nvSpPr>
          <p:cNvPr id="260" name="Google Shape;260;p40"/>
          <p:cNvSpPr txBox="1"/>
          <p:nvPr>
            <p:ph type="title"/>
          </p:nvPr>
        </p:nvSpPr>
        <p:spPr>
          <a:xfrm>
            <a:off x="512700" y="1801725"/>
            <a:ext cx="2649600" cy="31551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59638"/>
              <a:buFont typeface="Arial"/>
              <a:buNone/>
            </a:pPr>
            <a:r>
              <a:rPr b="0" lang="en" sz="1844">
                <a:solidFill>
                  <a:schemeClr val="lt1"/>
                </a:solidFill>
                <a:latin typeface="EB Garamond"/>
                <a:ea typeface="EB Garamond"/>
                <a:cs typeface="EB Garamond"/>
                <a:sym typeface="EB Garamond"/>
              </a:rPr>
              <a:t>Deep Learning Components:</a:t>
            </a:r>
            <a:endParaRPr b="0" sz="1844">
              <a:solidFill>
                <a:schemeClr val="lt1"/>
              </a:solidFill>
              <a:latin typeface="EB Garamond"/>
              <a:ea typeface="EB Garamond"/>
              <a:cs typeface="EB Garamond"/>
              <a:sym typeface="EB Garamond"/>
            </a:endParaRPr>
          </a:p>
          <a:p>
            <a:pPr indent="-334009" lvl="0" marL="457200" rtl="0" algn="l">
              <a:lnSpc>
                <a:spcPct val="115000"/>
              </a:lnSpc>
              <a:spcBef>
                <a:spcPts val="1200"/>
              </a:spcBef>
              <a:spcAft>
                <a:spcPts val="0"/>
              </a:spcAft>
              <a:buClr>
                <a:schemeClr val="lt1"/>
              </a:buClr>
              <a:buSzPct val="100000"/>
              <a:buFont typeface="EB Garamond"/>
              <a:buChar char="●"/>
            </a:pPr>
            <a:r>
              <a:rPr b="0" lang="en" sz="1844">
                <a:solidFill>
                  <a:schemeClr val="lt1"/>
                </a:solidFill>
                <a:latin typeface="EB Garamond"/>
                <a:ea typeface="EB Garamond"/>
                <a:cs typeface="EB Garamond"/>
                <a:sym typeface="EB Garamond"/>
              </a:rPr>
              <a:t>Neural Network Architecture</a:t>
            </a:r>
            <a:endParaRPr b="0" sz="1844">
              <a:solidFill>
                <a:schemeClr val="lt1"/>
              </a:solidFill>
              <a:latin typeface="EB Garamond"/>
              <a:ea typeface="EB Garamond"/>
              <a:cs typeface="EB Garamond"/>
              <a:sym typeface="EB Garamond"/>
            </a:endParaRPr>
          </a:p>
          <a:p>
            <a:pPr indent="-334009" lvl="0" marL="457200" rtl="0" algn="l">
              <a:lnSpc>
                <a:spcPct val="115000"/>
              </a:lnSpc>
              <a:spcBef>
                <a:spcPts val="0"/>
              </a:spcBef>
              <a:spcAft>
                <a:spcPts val="0"/>
              </a:spcAft>
              <a:buClr>
                <a:schemeClr val="lt1"/>
              </a:buClr>
              <a:buSzPct val="100000"/>
              <a:buFont typeface="EB Garamond"/>
              <a:buChar char="●"/>
            </a:pPr>
            <a:r>
              <a:rPr b="0" lang="en" sz="1844">
                <a:solidFill>
                  <a:schemeClr val="lt1"/>
                </a:solidFill>
                <a:latin typeface="EB Garamond"/>
                <a:ea typeface="EB Garamond"/>
                <a:cs typeface="EB Garamond"/>
                <a:sym typeface="EB Garamond"/>
              </a:rPr>
              <a:t>Batch Normalization Layers</a:t>
            </a:r>
            <a:endParaRPr b="0" sz="1844">
              <a:solidFill>
                <a:schemeClr val="lt1"/>
              </a:solidFill>
              <a:latin typeface="EB Garamond"/>
              <a:ea typeface="EB Garamond"/>
              <a:cs typeface="EB Garamond"/>
              <a:sym typeface="EB Garamond"/>
            </a:endParaRPr>
          </a:p>
          <a:p>
            <a:pPr indent="-334009" lvl="0" marL="457200" rtl="0" algn="l">
              <a:lnSpc>
                <a:spcPct val="115000"/>
              </a:lnSpc>
              <a:spcBef>
                <a:spcPts val="0"/>
              </a:spcBef>
              <a:spcAft>
                <a:spcPts val="0"/>
              </a:spcAft>
              <a:buClr>
                <a:schemeClr val="lt1"/>
              </a:buClr>
              <a:buSzPct val="100000"/>
              <a:buFont typeface="EB Garamond"/>
              <a:buChar char="●"/>
            </a:pPr>
            <a:r>
              <a:rPr b="0" lang="en" sz="1844">
                <a:solidFill>
                  <a:schemeClr val="lt1"/>
                </a:solidFill>
                <a:latin typeface="EB Garamond"/>
                <a:ea typeface="EB Garamond"/>
                <a:cs typeface="EB Garamond"/>
                <a:sym typeface="EB Garamond"/>
              </a:rPr>
              <a:t>Dropout for Regularization</a:t>
            </a:r>
            <a:endParaRPr b="0" sz="1844">
              <a:solidFill>
                <a:schemeClr val="lt1"/>
              </a:solidFill>
              <a:latin typeface="EB Garamond"/>
              <a:ea typeface="EB Garamond"/>
              <a:cs typeface="EB Garamond"/>
              <a:sym typeface="EB Garamond"/>
            </a:endParaRPr>
          </a:p>
          <a:p>
            <a:pPr indent="-334009" lvl="0" marL="457200" rtl="0" algn="l">
              <a:lnSpc>
                <a:spcPct val="115000"/>
              </a:lnSpc>
              <a:spcBef>
                <a:spcPts val="0"/>
              </a:spcBef>
              <a:spcAft>
                <a:spcPts val="0"/>
              </a:spcAft>
              <a:buClr>
                <a:schemeClr val="lt1"/>
              </a:buClr>
              <a:buSzPct val="100000"/>
              <a:buFont typeface="EB Garamond"/>
              <a:buChar char="●"/>
            </a:pPr>
            <a:r>
              <a:rPr b="0" lang="en" sz="1844">
                <a:solidFill>
                  <a:schemeClr val="lt1"/>
                </a:solidFill>
                <a:latin typeface="EB Garamond"/>
                <a:ea typeface="EB Garamond"/>
                <a:cs typeface="EB Garamond"/>
                <a:sym typeface="EB Garamond"/>
              </a:rPr>
              <a:t>Custom Loss Functions</a:t>
            </a:r>
            <a:endParaRPr b="0" sz="1844">
              <a:solidFill>
                <a:schemeClr val="lt1"/>
              </a:solidFill>
              <a:latin typeface="EB Garamond"/>
              <a:ea typeface="EB Garamond"/>
              <a:cs typeface="EB Garamond"/>
              <a:sym typeface="EB Garamond"/>
            </a:endParaRPr>
          </a:p>
          <a:p>
            <a:pPr indent="0" lvl="0" marL="0" rtl="0" algn="l">
              <a:spcBef>
                <a:spcPts val="1200"/>
              </a:spcBef>
              <a:spcAft>
                <a:spcPts val="0"/>
              </a:spcAft>
              <a:buNone/>
            </a:pPr>
            <a:r>
              <a:t/>
            </a:r>
            <a:endParaRPr sz="100"/>
          </a:p>
        </p:txBody>
      </p:sp>
      <p:sp>
        <p:nvSpPr>
          <p:cNvPr id="261" name="Google Shape;261;p40"/>
          <p:cNvSpPr txBox="1"/>
          <p:nvPr/>
        </p:nvSpPr>
        <p:spPr>
          <a:xfrm>
            <a:off x="3199725" y="1951250"/>
            <a:ext cx="2856000" cy="28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solidFill>
                  <a:schemeClr val="lt1"/>
                </a:solidFill>
                <a:latin typeface="Old Standard TT"/>
                <a:ea typeface="Old Standard TT"/>
                <a:cs typeface="Old Standard TT"/>
                <a:sym typeface="Old Standard TT"/>
              </a:rPr>
              <a:t>Performance Prediction:</a:t>
            </a:r>
            <a:endParaRPr sz="1800">
              <a:solidFill>
                <a:schemeClr val="lt1"/>
              </a:solidFill>
              <a:latin typeface="Old Standard TT"/>
              <a:ea typeface="Old Standard TT"/>
              <a:cs typeface="Old Standard TT"/>
              <a:sym typeface="Old Standard TT"/>
            </a:endParaRPr>
          </a:p>
          <a:p>
            <a:pPr indent="-342900" lvl="0" marL="457200" rtl="0" algn="l">
              <a:lnSpc>
                <a:spcPct val="115000"/>
              </a:lnSpc>
              <a:spcBef>
                <a:spcPts val="120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Win Rate Forecasting</a:t>
            </a:r>
            <a:endParaRPr sz="1800">
              <a:solidFill>
                <a:schemeClr val="lt1"/>
              </a:solidFill>
              <a:latin typeface="Old Standard TT"/>
              <a:ea typeface="Old Standard TT"/>
              <a:cs typeface="Old Standard TT"/>
              <a:sym typeface="Old Standard TT"/>
            </a:endParaRPr>
          </a:p>
          <a:p>
            <a:pPr indent="-342900" lvl="0" marL="457200" rtl="0" algn="l">
              <a:lnSpc>
                <a:spcPct val="115000"/>
              </a:lnSpc>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KD Ratio Trends</a:t>
            </a:r>
            <a:endParaRPr sz="1800">
              <a:solidFill>
                <a:schemeClr val="lt1"/>
              </a:solidFill>
              <a:latin typeface="Old Standard TT"/>
              <a:ea typeface="Old Standard TT"/>
              <a:cs typeface="Old Standard TT"/>
              <a:sym typeface="Old Standard TT"/>
            </a:endParaRPr>
          </a:p>
          <a:p>
            <a:pPr indent="-342900" lvl="0" marL="457200" rtl="0" algn="l">
              <a:lnSpc>
                <a:spcPct val="115000"/>
              </a:lnSpc>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Player Performance Optimization</a:t>
            </a:r>
            <a:endParaRPr sz="1800">
              <a:solidFill>
                <a:schemeClr val="lt1"/>
              </a:solidFill>
              <a:latin typeface="Old Standard TT"/>
              <a:ea typeface="Old Standard TT"/>
              <a:cs typeface="Old Standard TT"/>
              <a:sym typeface="Old Standard TT"/>
            </a:endParaRPr>
          </a:p>
          <a:p>
            <a:pPr indent="-342900" lvl="0" marL="457200" rtl="0" algn="l">
              <a:lnSpc>
                <a:spcPct val="115000"/>
              </a:lnSpc>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Real-time Analysis</a:t>
            </a:r>
            <a:endParaRPr sz="1800">
              <a:solidFill>
                <a:schemeClr val="lt1"/>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262" name="Google Shape;262;p40"/>
          <p:cNvSpPr txBox="1"/>
          <p:nvPr/>
        </p:nvSpPr>
        <p:spPr>
          <a:xfrm>
            <a:off x="6055725" y="1943750"/>
            <a:ext cx="2841000" cy="290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solidFill>
                  <a:schemeClr val="lt1"/>
                </a:solidFill>
                <a:latin typeface="Old Standard TT"/>
                <a:ea typeface="Old Standard TT"/>
                <a:cs typeface="Old Standard TT"/>
                <a:sym typeface="Old Standard TT"/>
              </a:rPr>
              <a:t>Feature Analysis:</a:t>
            </a:r>
            <a:endParaRPr sz="1800">
              <a:solidFill>
                <a:schemeClr val="lt1"/>
              </a:solidFill>
              <a:latin typeface="Old Standard TT"/>
              <a:ea typeface="Old Standard TT"/>
              <a:cs typeface="Old Standard TT"/>
              <a:sym typeface="Old Standard TT"/>
            </a:endParaRPr>
          </a:p>
          <a:p>
            <a:pPr indent="-342900" lvl="0" marL="457200" rtl="0" algn="l">
              <a:lnSpc>
                <a:spcPct val="115000"/>
              </a:lnSpc>
              <a:spcBef>
                <a:spcPts val="120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Important Stats Identification</a:t>
            </a:r>
            <a:endParaRPr sz="1800">
              <a:solidFill>
                <a:schemeClr val="lt1"/>
              </a:solidFill>
              <a:latin typeface="Old Standard TT"/>
              <a:ea typeface="Old Standard TT"/>
              <a:cs typeface="Old Standard TT"/>
              <a:sym typeface="Old Standard TT"/>
            </a:endParaRPr>
          </a:p>
          <a:p>
            <a:pPr indent="-342900" lvl="0" marL="457200" rtl="0" algn="l">
              <a:lnSpc>
                <a:spcPct val="115000"/>
              </a:lnSpc>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Correlation Analysis</a:t>
            </a:r>
            <a:endParaRPr sz="1800">
              <a:solidFill>
                <a:schemeClr val="lt1"/>
              </a:solidFill>
              <a:latin typeface="Old Standard TT"/>
              <a:ea typeface="Old Standard TT"/>
              <a:cs typeface="Old Standard TT"/>
              <a:sym typeface="Old Standard TT"/>
            </a:endParaRPr>
          </a:p>
          <a:p>
            <a:pPr indent="-342900" lvl="0" marL="457200" rtl="0" algn="l">
              <a:lnSpc>
                <a:spcPct val="115000"/>
              </a:lnSpc>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Performance Indicators</a:t>
            </a:r>
            <a:endParaRPr sz="1800">
              <a:solidFill>
                <a:schemeClr val="lt1"/>
              </a:solidFill>
              <a:latin typeface="Old Standard TT"/>
              <a:ea typeface="Old Standard TT"/>
              <a:cs typeface="Old Standard TT"/>
              <a:sym typeface="Old Standard TT"/>
            </a:endParaRPr>
          </a:p>
          <a:p>
            <a:pPr indent="-342900" lvl="0" marL="457200" rtl="0" algn="l">
              <a:lnSpc>
                <a:spcPct val="115000"/>
              </a:lnSpc>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Pattern Recognition</a:t>
            </a:r>
            <a:endParaRPr sz="1800">
              <a:solidFill>
                <a:schemeClr val="lt1"/>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512700" y="381275"/>
            <a:ext cx="8118600" cy="1854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Ending Slides</a:t>
            </a:r>
            <a:endParaRPr/>
          </a:p>
        </p:txBody>
      </p:sp>
      <p:sp>
        <p:nvSpPr>
          <p:cNvPr id="268" name="Google Shape;268;p41"/>
          <p:cNvSpPr txBox="1"/>
          <p:nvPr>
            <p:ph type="title"/>
          </p:nvPr>
        </p:nvSpPr>
        <p:spPr>
          <a:xfrm>
            <a:off x="512700" y="3564825"/>
            <a:ext cx="4284000" cy="71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t>Spencer Buck</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2" name="Shape 272"/>
        <p:cNvGrpSpPr/>
        <p:nvPr/>
      </p:nvGrpSpPr>
      <p:grpSpPr>
        <a:xfrm>
          <a:off x="0" y="0"/>
          <a:ext cx="0" cy="0"/>
          <a:chOff x="0" y="0"/>
          <a:chExt cx="0" cy="0"/>
        </a:xfrm>
      </p:grpSpPr>
      <p:sp>
        <p:nvSpPr>
          <p:cNvPr id="273" name="Google Shape;273;p42"/>
          <p:cNvSpPr txBox="1"/>
          <p:nvPr>
            <p:ph type="title"/>
          </p:nvPr>
        </p:nvSpPr>
        <p:spPr>
          <a:xfrm>
            <a:off x="343175" y="445025"/>
            <a:ext cx="39999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Encountered Problems</a:t>
            </a:r>
            <a:endParaRPr b="1"/>
          </a:p>
        </p:txBody>
      </p:sp>
      <p:sp>
        <p:nvSpPr>
          <p:cNvPr id="274" name="Google Shape;274;p42"/>
          <p:cNvSpPr txBox="1"/>
          <p:nvPr>
            <p:ph idx="1" type="body"/>
          </p:nvPr>
        </p:nvSpPr>
        <p:spPr>
          <a:xfrm>
            <a:off x="343175" y="1179550"/>
            <a:ext cx="3999900" cy="30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API access to grid.gg </a:t>
            </a:r>
            <a:endParaRPr/>
          </a:p>
          <a:p>
            <a:pPr indent="0" lvl="0" marL="0" rtl="0" algn="l">
              <a:spcBef>
                <a:spcPts val="1200"/>
              </a:spcBef>
              <a:spcAft>
                <a:spcPts val="0"/>
              </a:spcAft>
              <a:buNone/>
            </a:pPr>
            <a:r>
              <a:rPr lang="en"/>
              <a:t>→ graphql </a:t>
            </a:r>
            <a:r>
              <a:rPr lang="en"/>
              <a:t>queries</a:t>
            </a:r>
            <a:r>
              <a:rPr lang="en"/>
              <a:t> to pull data </a:t>
            </a:r>
            <a:endParaRPr/>
          </a:p>
          <a:p>
            <a:pPr indent="0" lvl="0" marL="0" rtl="0" algn="l">
              <a:spcBef>
                <a:spcPts val="1200"/>
              </a:spcBef>
              <a:spcAft>
                <a:spcPts val="0"/>
              </a:spcAft>
              <a:buClr>
                <a:schemeClr val="dk1"/>
              </a:buClr>
              <a:buSzPts val="1100"/>
              <a:buFont typeface="Arial"/>
              <a:buNone/>
            </a:pPr>
            <a:r>
              <a:rPr lang="en"/>
              <a:t>→ Match data not containing win/loss records just info</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Rest of group got access to API last week</a:t>
            </a:r>
            <a:endParaRPr/>
          </a:p>
        </p:txBody>
      </p:sp>
      <p:pic>
        <p:nvPicPr>
          <p:cNvPr id="275" name="Google Shape;275;p42"/>
          <p:cNvPicPr preferRelativeResize="0"/>
          <p:nvPr/>
        </p:nvPicPr>
        <p:blipFill>
          <a:blip r:embed="rId3">
            <a:alphaModFix/>
          </a:blip>
          <a:stretch>
            <a:fillRect/>
          </a:stretch>
        </p:blipFill>
        <p:spPr>
          <a:xfrm>
            <a:off x="5077475" y="672850"/>
            <a:ext cx="2906680" cy="39328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311700" y="4765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Future Plans</a:t>
            </a:r>
            <a:endParaRPr b="1"/>
          </a:p>
        </p:txBody>
      </p:sp>
      <p:sp>
        <p:nvSpPr>
          <p:cNvPr id="281" name="Google Shape;281;p43"/>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Discord bot</a:t>
            </a:r>
            <a:endParaRPr/>
          </a:p>
          <a:p>
            <a:pPr indent="0" lvl="0" marL="0" rtl="0" algn="l">
              <a:spcBef>
                <a:spcPts val="1200"/>
              </a:spcBef>
              <a:spcAft>
                <a:spcPts val="0"/>
              </a:spcAft>
              <a:buClr>
                <a:schemeClr val="dk1"/>
              </a:buClr>
              <a:buSzPts val="1100"/>
              <a:buFont typeface="Arial"/>
              <a:buNone/>
            </a:pPr>
            <a:r>
              <a:rPr lang="en"/>
              <a:t>Train with live data / Add more games</a:t>
            </a:r>
            <a:endParaRPr/>
          </a:p>
          <a:p>
            <a:pPr indent="0" lvl="0" marL="0" rtl="0" algn="l">
              <a:spcBef>
                <a:spcPts val="1200"/>
              </a:spcBef>
              <a:spcAft>
                <a:spcPts val="0"/>
              </a:spcAft>
              <a:buClr>
                <a:schemeClr val="dk1"/>
              </a:buClr>
              <a:buSzPts val="1100"/>
              <a:buFont typeface="Arial"/>
              <a:buNone/>
            </a:pPr>
            <a:r>
              <a:rPr lang="en"/>
              <a:t>UI dashboard </a:t>
            </a:r>
            <a:br>
              <a:rPr lang="en"/>
            </a:br>
            <a:r>
              <a:rPr lang="en"/>
              <a:t>Over/ Under pick’em for player stats, Spreads for matches, etc.</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descr="Discord app icon on smartphone screen | Ivan Radic | Flickr" id="282" name="Google Shape;282;p43"/>
          <p:cNvPicPr preferRelativeResize="0"/>
          <p:nvPr/>
        </p:nvPicPr>
        <p:blipFill>
          <a:blip r:embed="rId3">
            <a:alphaModFix/>
          </a:blip>
          <a:stretch>
            <a:fillRect/>
          </a:stretch>
        </p:blipFill>
        <p:spPr>
          <a:xfrm>
            <a:off x="5741663" y="327100"/>
            <a:ext cx="1741624" cy="1159375"/>
          </a:xfrm>
          <a:prstGeom prst="rect">
            <a:avLst/>
          </a:prstGeom>
          <a:noFill/>
          <a:ln>
            <a:noFill/>
          </a:ln>
        </p:spPr>
      </p:pic>
      <p:sp>
        <p:nvSpPr>
          <p:cNvPr id="283" name="Google Shape;283;p43"/>
          <p:cNvSpPr txBox="1"/>
          <p:nvPr/>
        </p:nvSpPr>
        <p:spPr>
          <a:xfrm>
            <a:off x="8462400" y="3932350"/>
            <a:ext cx="91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descr="File:Call of Duty - Black Ops 6 Logo.svg - Wikipedia" id="284" name="Google Shape;284;p43"/>
          <p:cNvPicPr preferRelativeResize="0"/>
          <p:nvPr/>
        </p:nvPicPr>
        <p:blipFill>
          <a:blip r:embed="rId4">
            <a:alphaModFix/>
          </a:blip>
          <a:stretch>
            <a:fillRect/>
          </a:stretch>
        </p:blipFill>
        <p:spPr>
          <a:xfrm>
            <a:off x="5673900" y="3614149"/>
            <a:ext cx="2996700" cy="779900"/>
          </a:xfrm>
          <a:prstGeom prst="rect">
            <a:avLst/>
          </a:prstGeom>
          <a:noFill/>
          <a:ln>
            <a:noFill/>
          </a:ln>
        </p:spPr>
      </p:pic>
      <p:pic>
        <p:nvPicPr>
          <p:cNvPr descr="Royalty-Free photo: Assorted poker chips on green surface | PickPik" id="285" name="Google Shape;285;p43"/>
          <p:cNvPicPr preferRelativeResize="0"/>
          <p:nvPr/>
        </p:nvPicPr>
        <p:blipFill>
          <a:blip r:embed="rId5">
            <a:alphaModFix/>
          </a:blip>
          <a:stretch>
            <a:fillRect/>
          </a:stretch>
        </p:blipFill>
        <p:spPr>
          <a:xfrm>
            <a:off x="1465499" y="3133575"/>
            <a:ext cx="2018575" cy="1513950"/>
          </a:xfrm>
          <a:prstGeom prst="rect">
            <a:avLst/>
          </a:prstGeom>
          <a:noFill/>
          <a:ln>
            <a:noFill/>
          </a:ln>
        </p:spPr>
      </p:pic>
      <p:pic>
        <p:nvPicPr>
          <p:cNvPr descr="File:Rocket League logo.svg - Wikimedia Commons" id="286" name="Google Shape;286;p43"/>
          <p:cNvPicPr preferRelativeResize="0"/>
          <p:nvPr/>
        </p:nvPicPr>
        <p:blipFill>
          <a:blip r:embed="rId6">
            <a:alphaModFix/>
          </a:blip>
          <a:stretch>
            <a:fillRect/>
          </a:stretch>
        </p:blipFill>
        <p:spPr>
          <a:xfrm>
            <a:off x="7076901" y="2005302"/>
            <a:ext cx="1692508" cy="613200"/>
          </a:xfrm>
          <a:prstGeom prst="rect">
            <a:avLst/>
          </a:prstGeom>
          <a:noFill/>
          <a:ln>
            <a:noFill/>
          </a:ln>
        </p:spPr>
      </p:pic>
      <p:pic>
        <p:nvPicPr>
          <p:cNvPr descr="File:League of Legends 2019 vector.svg - Wikipedia" id="287" name="Google Shape;287;p43"/>
          <p:cNvPicPr preferRelativeResize="0"/>
          <p:nvPr/>
        </p:nvPicPr>
        <p:blipFill>
          <a:blip r:embed="rId7">
            <a:alphaModFix/>
          </a:blip>
          <a:stretch>
            <a:fillRect/>
          </a:stretch>
        </p:blipFill>
        <p:spPr>
          <a:xfrm>
            <a:off x="4822801" y="2540277"/>
            <a:ext cx="1925550" cy="7361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LLM / Agent implementation</a:t>
            </a:r>
            <a:endParaRPr b="1"/>
          </a:p>
        </p:txBody>
      </p:sp>
      <p:sp>
        <p:nvSpPr>
          <p:cNvPr id="293" name="Google Shape;293;p44"/>
          <p:cNvSpPr txBox="1"/>
          <p:nvPr>
            <p:ph idx="1" type="body"/>
          </p:nvPr>
        </p:nvSpPr>
        <p:spPr>
          <a:xfrm>
            <a:off x="476850" y="1100900"/>
            <a:ext cx="3999900" cy="342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Integration with a LLM for interpreting and advising users on results</a:t>
            </a:r>
            <a:br>
              <a:rPr lang="en"/>
            </a:br>
            <a:br>
              <a:rPr lang="en"/>
            </a:br>
            <a:r>
              <a:rPr lang="en"/>
              <a:t>Likely open-source models (OpenAI is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Create a Agent that can execute requests with the data provided </a:t>
            </a:r>
            <a:endParaRPr/>
          </a:p>
          <a:p>
            <a:pPr indent="0" lvl="0" marL="0" rtl="0" algn="l">
              <a:spcBef>
                <a:spcPts val="1200"/>
              </a:spcBef>
              <a:spcAft>
                <a:spcPts val="1200"/>
              </a:spcAft>
              <a:buClr>
                <a:schemeClr val="dk1"/>
              </a:buClr>
              <a:buSzPts val="1100"/>
              <a:buFont typeface="Arial"/>
              <a:buNone/>
            </a:pPr>
            <a:r>
              <a:t/>
            </a:r>
            <a:endParaRPr/>
          </a:p>
        </p:txBody>
      </p:sp>
      <p:pic>
        <p:nvPicPr>
          <p:cNvPr descr="File:ChatGPT-Logo.png - Wikimedia Commons" id="294" name="Google Shape;294;p44"/>
          <p:cNvPicPr preferRelativeResize="0"/>
          <p:nvPr/>
        </p:nvPicPr>
        <p:blipFill>
          <a:blip r:embed="rId3">
            <a:alphaModFix/>
          </a:blip>
          <a:stretch>
            <a:fillRect/>
          </a:stretch>
        </p:blipFill>
        <p:spPr>
          <a:xfrm>
            <a:off x="5279526" y="1379861"/>
            <a:ext cx="1547080" cy="870250"/>
          </a:xfrm>
          <a:prstGeom prst="rect">
            <a:avLst/>
          </a:prstGeom>
          <a:noFill/>
          <a:ln>
            <a:noFill/>
          </a:ln>
        </p:spPr>
      </p:pic>
      <p:pic>
        <p:nvPicPr>
          <p:cNvPr descr="File:Anthropic.png - Wikimedia Commons" id="295" name="Google Shape;295;p44"/>
          <p:cNvPicPr preferRelativeResize="0"/>
          <p:nvPr/>
        </p:nvPicPr>
        <p:blipFill>
          <a:blip r:embed="rId4">
            <a:alphaModFix/>
          </a:blip>
          <a:stretch>
            <a:fillRect/>
          </a:stretch>
        </p:blipFill>
        <p:spPr>
          <a:xfrm>
            <a:off x="7346950" y="1425038"/>
            <a:ext cx="779900" cy="779900"/>
          </a:xfrm>
          <a:prstGeom prst="rect">
            <a:avLst/>
          </a:prstGeom>
          <a:noFill/>
          <a:ln>
            <a:noFill/>
          </a:ln>
        </p:spPr>
      </p:pic>
      <p:pic>
        <p:nvPicPr>
          <p:cNvPr descr="File:Hf-logo-with-title.svg - Wikimedia Commons" id="296" name="Google Shape;296;p44"/>
          <p:cNvPicPr preferRelativeResize="0"/>
          <p:nvPr/>
        </p:nvPicPr>
        <p:blipFill>
          <a:blip r:embed="rId5">
            <a:alphaModFix/>
          </a:blip>
          <a:stretch>
            <a:fillRect/>
          </a:stretch>
        </p:blipFill>
        <p:spPr>
          <a:xfrm>
            <a:off x="4572000" y="2571739"/>
            <a:ext cx="4372749" cy="1162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512700" y="381275"/>
            <a:ext cx="8118600" cy="1854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GRID API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308625" y="196125"/>
            <a:ext cx="5604000" cy="72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400"/>
              <a:t>Special Thanks to. . .</a:t>
            </a:r>
            <a:endParaRPr sz="3400"/>
          </a:p>
        </p:txBody>
      </p:sp>
      <p:sp>
        <p:nvSpPr>
          <p:cNvPr id="302" name="Google Shape;302;p45"/>
          <p:cNvSpPr txBox="1"/>
          <p:nvPr/>
        </p:nvSpPr>
        <p:spPr>
          <a:xfrm>
            <a:off x="412800" y="1312700"/>
            <a:ext cx="4739100" cy="1824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Dana Fulmer</a:t>
            </a:r>
            <a:endParaRPr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Spencer Buck</a:t>
            </a:r>
            <a:endParaRPr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Aaron Swan</a:t>
            </a:r>
            <a:endParaRPr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Shayne Powell</a:t>
            </a:r>
            <a:endParaRPr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Sal Sonmez</a:t>
            </a:r>
            <a:endParaRPr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Sean Myers</a:t>
            </a:r>
            <a:endParaRPr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Bill Parker</a:t>
            </a:r>
            <a:endParaRPr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GRID API</a:t>
            </a:r>
            <a:endParaRPr sz="1800">
              <a:solidFill>
                <a:schemeClr val="lt1"/>
              </a:solidFill>
              <a:latin typeface="Old Standard TT"/>
              <a:ea typeface="Old Standard TT"/>
              <a:cs typeface="Old Standard TT"/>
              <a:sym typeface="Old Standard TT"/>
            </a:endParaRPr>
          </a:p>
          <a:p>
            <a:pPr indent="-342900" lvl="0" marL="457200" rtl="0" algn="l">
              <a:spcBef>
                <a:spcPts val="0"/>
              </a:spcBef>
              <a:spcAft>
                <a:spcPts val="0"/>
              </a:spcAft>
              <a:buClr>
                <a:schemeClr val="lt1"/>
              </a:buClr>
              <a:buSzPts val="1800"/>
              <a:buFont typeface="Old Standard TT"/>
              <a:buChar char="-"/>
            </a:pPr>
            <a:r>
              <a:rPr lang="en" sz="1800">
                <a:solidFill>
                  <a:schemeClr val="lt1"/>
                </a:solidFill>
                <a:latin typeface="Old Standard TT"/>
                <a:ea typeface="Old Standard TT"/>
                <a:cs typeface="Old Standard TT"/>
                <a:sym typeface="Old Standard TT"/>
              </a:rPr>
              <a:t>Halo API</a:t>
            </a:r>
            <a:endParaRPr sz="1800">
              <a:solidFill>
                <a:schemeClr val="lt1"/>
              </a:solidFill>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GRID API</a:t>
            </a:r>
            <a:endParaRPr/>
          </a:p>
        </p:txBody>
      </p:sp>
      <p:sp>
        <p:nvSpPr>
          <p:cNvPr id="95" name="Google Shape;95;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a:t>
            </a:r>
            <a:r>
              <a:rPr lang="en" sz="1600"/>
              <a:t>GRID API is an API built to strictly provide competitive multiplayer game data. The API tracks every heartbeat of a game directly into their server databanks.</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rPr lang="en" sz="2600"/>
              <a:t>⇒</a:t>
            </a:r>
            <a:r>
              <a:rPr lang="en" sz="1600"/>
              <a:t>Games we had available:</a:t>
            </a:r>
            <a:endParaRPr sz="1600"/>
          </a:p>
          <a:p>
            <a:pPr indent="-330200" lvl="0" marL="457200" rtl="0" algn="l">
              <a:spcBef>
                <a:spcPts val="1200"/>
              </a:spcBef>
              <a:spcAft>
                <a:spcPts val="0"/>
              </a:spcAft>
              <a:buSzPts val="1600"/>
              <a:buChar char="-"/>
            </a:pPr>
            <a:r>
              <a:rPr lang="en" sz="1600"/>
              <a:t>Counter Strike 2</a:t>
            </a:r>
            <a:endParaRPr sz="1600"/>
          </a:p>
          <a:p>
            <a:pPr indent="-330200" lvl="0" marL="457200" rtl="0" algn="l">
              <a:spcBef>
                <a:spcPts val="0"/>
              </a:spcBef>
              <a:spcAft>
                <a:spcPts val="0"/>
              </a:spcAft>
              <a:buSzPts val="1600"/>
              <a:buChar char="-"/>
            </a:pPr>
            <a:r>
              <a:rPr lang="en" sz="1600"/>
              <a:t>Dota 2</a:t>
            </a:r>
            <a:endParaRPr sz="1600"/>
          </a:p>
        </p:txBody>
      </p:sp>
      <p:sp>
        <p:nvSpPr>
          <p:cNvPr id="96" name="Google Shape;96;p19"/>
          <p:cNvSpPr txBox="1"/>
          <p:nvPr/>
        </p:nvSpPr>
        <p:spPr>
          <a:xfrm>
            <a:off x="4895625" y="2401350"/>
            <a:ext cx="4028100" cy="200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solidFill>
                  <a:schemeClr val="dk1"/>
                </a:solidFill>
                <a:latin typeface="Old Standard TT"/>
                <a:ea typeface="Old Standard TT"/>
                <a:cs typeface="Old Standard TT"/>
                <a:sym typeface="Old Standard TT"/>
              </a:rPr>
              <a:t>⇒</a:t>
            </a:r>
            <a:r>
              <a:rPr lang="en" sz="1600">
                <a:solidFill>
                  <a:schemeClr val="dk1"/>
                </a:solidFill>
                <a:latin typeface="Old Standard TT"/>
                <a:ea typeface="Old Standard TT"/>
                <a:cs typeface="Old Standard TT"/>
                <a:sym typeface="Old Standard TT"/>
              </a:rPr>
              <a:t>Examples of Paid API Games:</a:t>
            </a:r>
            <a:endParaRPr sz="1600">
              <a:solidFill>
                <a:schemeClr val="dk1"/>
              </a:solidFill>
              <a:latin typeface="Old Standard TT"/>
              <a:ea typeface="Old Standard TT"/>
              <a:cs typeface="Old Standard TT"/>
              <a:sym typeface="Old Standard TT"/>
            </a:endParaRPr>
          </a:p>
          <a:p>
            <a:pPr indent="-330200" lvl="0" marL="457200" rtl="0" algn="l">
              <a:lnSpc>
                <a:spcPct val="115000"/>
              </a:lnSpc>
              <a:spcBef>
                <a:spcPts val="120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 League of Legends</a:t>
            </a:r>
            <a:endParaRPr sz="1600">
              <a:solidFill>
                <a:schemeClr val="dk1"/>
              </a:solidFill>
              <a:latin typeface="Old Standard TT"/>
              <a:ea typeface="Old Standard TT"/>
              <a:cs typeface="Old Standard TT"/>
              <a:sym typeface="Old Standard TT"/>
            </a:endParaRPr>
          </a:p>
          <a:p>
            <a:pPr indent="-330200" lvl="0" marL="457200" rtl="0" algn="l">
              <a:lnSpc>
                <a:spcPct val="115000"/>
              </a:lnSpc>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Valorant</a:t>
            </a:r>
            <a:endParaRPr sz="1600">
              <a:solidFill>
                <a:schemeClr val="dk1"/>
              </a:solidFill>
              <a:latin typeface="Old Standard TT"/>
              <a:ea typeface="Old Standard TT"/>
              <a:cs typeface="Old Standard TT"/>
              <a:sym typeface="Old Standard TT"/>
            </a:endParaRPr>
          </a:p>
          <a:p>
            <a:pPr indent="-330200" lvl="0" marL="457200" rtl="0" algn="l">
              <a:lnSpc>
                <a:spcPct val="115000"/>
              </a:lnSpc>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PlayerUnknowns Battlegrounds (PUBG)</a:t>
            </a:r>
            <a:endParaRPr sz="1600">
              <a:solidFill>
                <a:schemeClr val="dk1"/>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512700" y="381275"/>
            <a:ext cx="8118600" cy="1854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CS2  Analytics</a:t>
            </a:r>
            <a:endParaRPr/>
          </a:p>
        </p:txBody>
      </p:sp>
      <p:sp>
        <p:nvSpPr>
          <p:cNvPr id="102" name="Google Shape;102;p20"/>
          <p:cNvSpPr txBox="1"/>
          <p:nvPr>
            <p:ph type="title"/>
          </p:nvPr>
        </p:nvSpPr>
        <p:spPr>
          <a:xfrm>
            <a:off x="512700" y="3564825"/>
            <a:ext cx="4284000" cy="71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t>Shayne Powell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108" name="Google Shape;108;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600"/>
              <a:t>⇒</a:t>
            </a:r>
            <a:r>
              <a:rPr lang="en" sz="1600"/>
              <a:t>To Clean the data we cycled through the data collected, and either removed and/or encoded the object values into numerical values</a:t>
            </a:r>
            <a:endParaRPr sz="1600"/>
          </a:p>
          <a:p>
            <a:pPr indent="-330200" lvl="0" marL="457200" rtl="0" algn="l">
              <a:spcBef>
                <a:spcPts val="1200"/>
              </a:spcBef>
              <a:spcAft>
                <a:spcPts val="0"/>
              </a:spcAft>
              <a:buSzPts val="1600"/>
              <a:buChar char="-"/>
            </a:pPr>
            <a:r>
              <a:rPr lang="en" sz="1600"/>
              <a:t>One Hot Encoder</a:t>
            </a:r>
            <a:endParaRPr sz="1600"/>
          </a:p>
          <a:p>
            <a:pPr indent="-330200" lvl="0" marL="457200" rtl="0" algn="l">
              <a:spcBef>
                <a:spcPts val="0"/>
              </a:spcBef>
              <a:spcAft>
                <a:spcPts val="0"/>
              </a:spcAft>
              <a:buSzPts val="1600"/>
              <a:buChar char="-"/>
            </a:pPr>
            <a:r>
              <a:rPr lang="en" sz="1600"/>
              <a:t>Label Encoder</a:t>
            </a:r>
            <a:endParaRPr sz="1600"/>
          </a:p>
          <a:p>
            <a:pPr indent="0" lvl="0" marL="0" rtl="0" algn="l">
              <a:spcBef>
                <a:spcPts val="1200"/>
              </a:spcBef>
              <a:spcAft>
                <a:spcPts val="0"/>
              </a:spcAft>
              <a:buNone/>
            </a:pPr>
            <a:r>
              <a:rPr lang="en" sz="2600"/>
              <a:t>⇒</a:t>
            </a:r>
            <a:r>
              <a:rPr lang="en" sz="1600"/>
              <a:t>We then removed the players collected that had 0 in all stats beside player_id</a:t>
            </a:r>
            <a:endParaRPr sz="1600"/>
          </a:p>
          <a:p>
            <a:pPr indent="0" lvl="0" marL="0" rtl="0" algn="l">
              <a:spcBef>
                <a:spcPts val="1200"/>
              </a:spcBef>
              <a:spcAft>
                <a:spcPts val="120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a:t>
            </a:r>
            <a:r>
              <a:rPr lang="en"/>
              <a:t> Zero Stat Removal Command</a:t>
            </a:r>
            <a:endParaRPr/>
          </a:p>
        </p:txBody>
      </p:sp>
      <p:pic>
        <p:nvPicPr>
          <p:cNvPr id="114" name="Google Shape;114;p22"/>
          <p:cNvPicPr preferRelativeResize="0"/>
          <p:nvPr/>
        </p:nvPicPr>
        <p:blipFill>
          <a:blip r:embed="rId3">
            <a:alphaModFix/>
          </a:blip>
          <a:stretch>
            <a:fillRect/>
          </a:stretch>
        </p:blipFill>
        <p:spPr>
          <a:xfrm>
            <a:off x="3628975" y="1180650"/>
            <a:ext cx="4371101" cy="2623775"/>
          </a:xfrm>
          <a:prstGeom prst="rect">
            <a:avLst/>
          </a:prstGeom>
          <a:noFill/>
          <a:ln>
            <a:noFill/>
          </a:ln>
        </p:spPr>
      </p:pic>
      <p:sp>
        <p:nvSpPr>
          <p:cNvPr id="115" name="Google Shape;115;p22"/>
          <p:cNvSpPr txBox="1"/>
          <p:nvPr/>
        </p:nvSpPr>
        <p:spPr>
          <a:xfrm>
            <a:off x="379775" y="1180650"/>
            <a:ext cx="3137400" cy="278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484 players</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46 players with all 0 stats</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438 players with all stats accounted for</a:t>
            </a:r>
            <a:endParaRPr sz="1800">
              <a:solidFill>
                <a:schemeClr val="dk1"/>
              </a:solidFill>
              <a:latin typeface="Old Standard TT"/>
              <a:ea typeface="Old Standard TT"/>
              <a:cs typeface="Old Standard TT"/>
              <a:sym typeface="Old Standard TT"/>
            </a:endParaRPr>
          </a:p>
        </p:txBody>
      </p:sp>
      <p:pic>
        <p:nvPicPr>
          <p:cNvPr id="116" name="Google Shape;116;p22"/>
          <p:cNvPicPr preferRelativeResize="0"/>
          <p:nvPr/>
        </p:nvPicPr>
        <p:blipFill>
          <a:blip r:embed="rId4">
            <a:alphaModFix/>
          </a:blip>
          <a:stretch>
            <a:fillRect/>
          </a:stretch>
        </p:blipFill>
        <p:spPr>
          <a:xfrm>
            <a:off x="3628975" y="3868645"/>
            <a:ext cx="5203326" cy="704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a:t>
            </a:r>
            <a:r>
              <a:rPr lang="en"/>
              <a:t> Selection</a:t>
            </a:r>
            <a:endParaRPr/>
          </a:p>
        </p:txBody>
      </p:sp>
      <p:sp>
        <p:nvSpPr>
          <p:cNvPr id="122" name="Google Shape;122;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a:t>
            </a:r>
            <a:r>
              <a:rPr lang="en" sz="1600"/>
              <a:t>The Features that were said to positively influence the predictions, found through  Feature Selection, PCA, Mutual Information, and Stability selection were:</a:t>
            </a:r>
            <a:endParaRPr sz="1600"/>
          </a:p>
          <a:p>
            <a:pPr indent="-330200" lvl="0" marL="457200" rtl="0" algn="l">
              <a:spcBef>
                <a:spcPts val="1200"/>
              </a:spcBef>
              <a:spcAft>
                <a:spcPts val="0"/>
              </a:spcAft>
              <a:buSzPts val="1600"/>
              <a:buChar char="-"/>
            </a:pPr>
            <a:r>
              <a:rPr lang="en" sz="1600"/>
              <a:t>Data used: Player Stats Data</a:t>
            </a:r>
            <a:endParaRPr sz="1600"/>
          </a:p>
          <a:p>
            <a:pPr indent="-330200" lvl="1" marL="914400" rtl="0" algn="l">
              <a:spcBef>
                <a:spcPts val="0"/>
              </a:spcBef>
              <a:spcAft>
                <a:spcPts val="0"/>
              </a:spcAft>
              <a:buSzPts val="1600"/>
              <a:buChar char="-"/>
            </a:pPr>
            <a:r>
              <a:rPr lang="en" sz="1600"/>
              <a:t>Most of the data was kill-death-win oriented</a:t>
            </a:r>
            <a:endParaRPr sz="1600"/>
          </a:p>
          <a:p>
            <a:pPr indent="-330200" lvl="0" marL="457200" rtl="0" algn="l">
              <a:spcBef>
                <a:spcPts val="0"/>
              </a:spcBef>
              <a:spcAft>
                <a:spcPts val="0"/>
              </a:spcAft>
              <a:buSzPts val="1600"/>
              <a:buChar char="-"/>
            </a:pPr>
            <a:r>
              <a:rPr lang="en" sz="1600"/>
              <a:t>Best Features for Model Building:</a:t>
            </a:r>
            <a:endParaRPr sz="1600"/>
          </a:p>
          <a:p>
            <a:pPr indent="-342900" lvl="1" marL="914400" rtl="0" algn="l">
              <a:lnSpc>
                <a:spcPct val="150000"/>
              </a:lnSpc>
              <a:spcBef>
                <a:spcPts val="0"/>
              </a:spcBef>
              <a:spcAft>
                <a:spcPts val="0"/>
              </a:spcAft>
              <a:buSzPts val="1800"/>
              <a:buChar char="-"/>
            </a:pPr>
            <a:r>
              <a:rPr lang="en" sz="1100"/>
              <a:t>'series_count', 'game_count', 'kills_per_game', 'deaths_per_game', 'avg_kills', 'avg_deaths'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Visuals. . . (From Feature Selection)</a:t>
            </a:r>
            <a:endParaRPr/>
          </a:p>
        </p:txBody>
      </p:sp>
      <p:pic>
        <p:nvPicPr>
          <p:cNvPr id="128" name="Google Shape;128;p24"/>
          <p:cNvPicPr preferRelativeResize="0"/>
          <p:nvPr/>
        </p:nvPicPr>
        <p:blipFill>
          <a:blip r:embed="rId3">
            <a:alphaModFix/>
          </a:blip>
          <a:stretch>
            <a:fillRect/>
          </a:stretch>
        </p:blipFill>
        <p:spPr>
          <a:xfrm>
            <a:off x="193700" y="1121575"/>
            <a:ext cx="3486600" cy="669975"/>
          </a:xfrm>
          <a:prstGeom prst="rect">
            <a:avLst/>
          </a:prstGeom>
          <a:noFill/>
          <a:ln>
            <a:noFill/>
          </a:ln>
        </p:spPr>
      </p:pic>
      <p:pic>
        <p:nvPicPr>
          <p:cNvPr id="129" name="Google Shape;129;p24"/>
          <p:cNvPicPr preferRelativeResize="0"/>
          <p:nvPr/>
        </p:nvPicPr>
        <p:blipFill>
          <a:blip r:embed="rId4">
            <a:alphaModFix/>
          </a:blip>
          <a:stretch>
            <a:fillRect/>
          </a:stretch>
        </p:blipFill>
        <p:spPr>
          <a:xfrm>
            <a:off x="193700" y="1854900"/>
            <a:ext cx="3486600" cy="541024"/>
          </a:xfrm>
          <a:prstGeom prst="rect">
            <a:avLst/>
          </a:prstGeom>
          <a:noFill/>
          <a:ln>
            <a:noFill/>
          </a:ln>
        </p:spPr>
      </p:pic>
      <p:sp>
        <p:nvSpPr>
          <p:cNvPr id="130" name="Google Shape;130;p24"/>
          <p:cNvSpPr txBox="1"/>
          <p:nvPr/>
        </p:nvSpPr>
        <p:spPr>
          <a:xfrm>
            <a:off x="3756500" y="1155850"/>
            <a:ext cx="32364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&lt;Correlation with kdr</a:t>
            </a:r>
            <a:endParaRPr sz="1800">
              <a:solidFill>
                <a:schemeClr val="dk1"/>
              </a:solidFill>
              <a:latin typeface="Old Standard TT"/>
              <a:ea typeface="Old Standard TT"/>
              <a:cs typeface="Old Standard TT"/>
              <a:sym typeface="Old Standard TT"/>
            </a:endParaRPr>
          </a:p>
        </p:txBody>
      </p:sp>
      <p:sp>
        <p:nvSpPr>
          <p:cNvPr id="131" name="Google Shape;131;p24"/>
          <p:cNvSpPr txBox="1"/>
          <p:nvPr/>
        </p:nvSpPr>
        <p:spPr>
          <a:xfrm>
            <a:off x="3806025" y="1854900"/>
            <a:ext cx="32364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&lt;Importance</a:t>
            </a:r>
            <a:endParaRPr sz="1800">
              <a:solidFill>
                <a:schemeClr val="dk1"/>
              </a:solidFill>
              <a:latin typeface="Old Standard TT"/>
              <a:ea typeface="Old Standard TT"/>
              <a:cs typeface="Old Standard TT"/>
              <a:sym typeface="Old Standard TT"/>
            </a:endParaRPr>
          </a:p>
        </p:txBody>
      </p:sp>
      <p:pic>
        <p:nvPicPr>
          <p:cNvPr id="132" name="Google Shape;132;p24"/>
          <p:cNvPicPr preferRelativeResize="0"/>
          <p:nvPr/>
        </p:nvPicPr>
        <p:blipFill>
          <a:blip r:embed="rId5">
            <a:alphaModFix/>
          </a:blip>
          <a:stretch>
            <a:fillRect/>
          </a:stretch>
        </p:blipFill>
        <p:spPr>
          <a:xfrm>
            <a:off x="193700" y="2459275"/>
            <a:ext cx="3486600" cy="1947976"/>
          </a:xfrm>
          <a:prstGeom prst="rect">
            <a:avLst/>
          </a:prstGeom>
          <a:noFill/>
          <a:ln>
            <a:noFill/>
          </a:ln>
        </p:spPr>
      </p:pic>
      <p:sp>
        <p:nvSpPr>
          <p:cNvPr id="133" name="Google Shape;133;p24"/>
          <p:cNvSpPr txBox="1"/>
          <p:nvPr/>
        </p:nvSpPr>
        <p:spPr>
          <a:xfrm>
            <a:off x="3806025" y="2431350"/>
            <a:ext cx="32364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&lt;PCA components</a:t>
            </a:r>
            <a:endParaRPr sz="1800">
              <a:solidFill>
                <a:schemeClr val="dk1"/>
              </a:solidFill>
              <a:latin typeface="Old Standard TT"/>
              <a:ea typeface="Old Standard TT"/>
              <a:cs typeface="Old Standard TT"/>
              <a:sym typeface="Old Standard TT"/>
            </a:endParaRPr>
          </a:p>
        </p:txBody>
      </p:sp>
      <p:sp>
        <p:nvSpPr>
          <p:cNvPr id="134" name="Google Shape;134;p24"/>
          <p:cNvSpPr txBox="1"/>
          <p:nvPr/>
        </p:nvSpPr>
        <p:spPr>
          <a:xfrm>
            <a:off x="3806025" y="3459275"/>
            <a:ext cx="5077500" cy="12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*Note:</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max_kills, max_deaths, total_kills, total_deaths were not used as they more directly correlate with KDR, and we already use kills and deaths per game</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